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753600" cy="7315200"/>
  <p:notesSz cx="6858000" cy="9144000"/>
  <p:embeddedFontLst>
    <p:embeddedFont>
      <p:font typeface="Poppins" panose="020B0502040204020203" pitchFamily="2" charset="0"/>
      <p:regular r:id="rId38"/>
    </p:embeddedFont>
    <p:embeddedFont>
      <p:font typeface="Poppins Bold" panose="020B0604020202020204" charset="0"/>
      <p:regular r:id="rId39"/>
    </p:embeddedFont>
    <p:embeddedFont>
      <p:font typeface="Roboto Bold"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90" d="100"/>
          <a:sy n="90" d="100"/>
        </p:scale>
        <p:origin x="1508" y="2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18" Type="http://schemas.openxmlformats.org/officeDocument/2006/relationships/image" Target="../media/image42.png"/><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38.png"/><Relationship Id="rId17" Type="http://schemas.openxmlformats.org/officeDocument/2006/relationships/image" Target="../media/image41.svg"/><Relationship Id="rId2" Type="http://schemas.openxmlformats.org/officeDocument/2006/relationships/image" Target="../media/image28.png"/><Relationship Id="rId16"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5" Type="http://schemas.openxmlformats.org/officeDocument/2006/relationships/image" Target="../media/image12.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1.sv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1.sv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1.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0.svg"/><Relationship Id="rId7" Type="http://schemas.openxmlformats.org/officeDocument/2006/relationships/image" Target="../media/image57.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59.sv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svg"/><Relationship Id="rId7" Type="http://schemas.openxmlformats.org/officeDocument/2006/relationships/image" Target="../media/image31.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29.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6.svg"/></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8.svg"/><Relationship Id="rId7" Type="http://schemas.openxmlformats.org/officeDocument/2006/relationships/image" Target="../media/image65.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39.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8.svg"/><Relationship Id="rId7" Type="http://schemas.openxmlformats.org/officeDocument/2006/relationships/image" Target="../media/image3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4.svg"/></Relationships>
</file>

<file path=ppt/slides/_rels/slide36.xml.rels><?xml version="1.0" encoding="UTF-8" standalone="yes"?>
<Relationships xmlns="http://schemas.openxmlformats.org/package/2006/relationships"><Relationship Id="rId3" Type="http://schemas.openxmlformats.org/officeDocument/2006/relationships/hyperlink" Target="https://docs.google.com/forms/d/e/1FAIpQLScCkAj6R40nkUIedPwUN__pmRisjKrR4Lkwsc_RBP-ZLQKx7g/viewform?usp=header" TargetMode="External"/><Relationship Id="rId2" Type="http://schemas.openxmlformats.org/officeDocument/2006/relationships/hyperlink" Target="https://docs.google.com/document/d/1ItRSgnZXXO-i-8wyfGpQPMdtuSYNYTpx7uZDRBzIWf8/edit?usp=sharing"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grpSp>
        <p:nvGrpSpPr>
          <p:cNvPr id="2" name="Group 2"/>
          <p:cNvGrpSpPr/>
          <p:nvPr/>
        </p:nvGrpSpPr>
        <p:grpSpPr>
          <a:xfrm>
            <a:off x="3557382" y="5120640"/>
            <a:ext cx="6196218" cy="2194560"/>
            <a:chOff x="0" y="0"/>
            <a:chExt cx="2294896" cy="812800"/>
          </a:xfrm>
        </p:grpSpPr>
        <p:sp>
          <p:nvSpPr>
            <p:cNvPr id="3" name="Freeform 3"/>
            <p:cNvSpPr/>
            <p:nvPr/>
          </p:nvSpPr>
          <p:spPr>
            <a:xfrm>
              <a:off x="0" y="0"/>
              <a:ext cx="2294896" cy="812800"/>
            </a:xfrm>
            <a:custGeom>
              <a:avLst/>
              <a:gdLst/>
              <a:ahLst/>
              <a:cxnLst/>
              <a:rect l="l" t="t" r="r" b="b"/>
              <a:pathLst>
                <a:path w="2294896" h="812800">
                  <a:moveTo>
                    <a:pt x="0" y="0"/>
                  </a:moveTo>
                  <a:lnTo>
                    <a:pt x="2294896" y="0"/>
                  </a:lnTo>
                  <a:lnTo>
                    <a:pt x="2294896" y="812800"/>
                  </a:lnTo>
                  <a:lnTo>
                    <a:pt x="0" y="812800"/>
                  </a:lnTo>
                  <a:close/>
                </a:path>
              </a:pathLst>
            </a:custGeom>
            <a:solidFill>
              <a:srgbClr val="C8D8F5"/>
            </a:solidFill>
          </p:spPr>
          <p:txBody>
            <a:bodyPr/>
            <a:lstStyle/>
            <a:p>
              <a:endParaRPr lang="en-GB"/>
            </a:p>
          </p:txBody>
        </p:sp>
        <p:sp>
          <p:nvSpPr>
            <p:cNvPr id="4" name="TextBox 4"/>
            <p:cNvSpPr txBox="1"/>
            <p:nvPr/>
          </p:nvSpPr>
          <p:spPr>
            <a:xfrm>
              <a:off x="0" y="-47625"/>
              <a:ext cx="2294896" cy="860425"/>
            </a:xfrm>
            <a:prstGeom prst="rect">
              <a:avLst/>
            </a:prstGeom>
          </p:spPr>
          <p:txBody>
            <a:bodyPr lIns="50800" tIns="50800" rIns="50800" bIns="50800" rtlCol="0" anchor="ctr"/>
            <a:lstStyle/>
            <a:p>
              <a:pPr algn="ctr">
                <a:lnSpc>
                  <a:spcPts val="1960"/>
                </a:lnSpc>
              </a:pPr>
              <a:endParaRPr/>
            </a:p>
          </p:txBody>
        </p:sp>
      </p:grpSp>
      <p:grpSp>
        <p:nvGrpSpPr>
          <p:cNvPr id="5" name="Group 5"/>
          <p:cNvGrpSpPr/>
          <p:nvPr/>
        </p:nvGrpSpPr>
        <p:grpSpPr>
          <a:xfrm>
            <a:off x="0" y="5125818"/>
            <a:ext cx="3557382" cy="2194560"/>
            <a:chOff x="0" y="0"/>
            <a:chExt cx="1317549" cy="812800"/>
          </a:xfrm>
        </p:grpSpPr>
        <p:sp>
          <p:nvSpPr>
            <p:cNvPr id="6" name="Freeform 6"/>
            <p:cNvSpPr/>
            <p:nvPr/>
          </p:nvSpPr>
          <p:spPr>
            <a:xfrm>
              <a:off x="0" y="0"/>
              <a:ext cx="1317549" cy="812800"/>
            </a:xfrm>
            <a:custGeom>
              <a:avLst/>
              <a:gdLst/>
              <a:ahLst/>
              <a:cxnLst/>
              <a:rect l="l" t="t" r="r" b="b"/>
              <a:pathLst>
                <a:path w="1317549" h="812800">
                  <a:moveTo>
                    <a:pt x="0" y="0"/>
                  </a:moveTo>
                  <a:lnTo>
                    <a:pt x="1317549" y="0"/>
                  </a:lnTo>
                  <a:lnTo>
                    <a:pt x="1317549" y="812800"/>
                  </a:lnTo>
                  <a:lnTo>
                    <a:pt x="0" y="812800"/>
                  </a:lnTo>
                  <a:close/>
                </a:path>
              </a:pathLst>
            </a:custGeom>
            <a:solidFill>
              <a:srgbClr val="66A1CA"/>
            </a:solidFill>
          </p:spPr>
          <p:txBody>
            <a:bodyPr/>
            <a:lstStyle/>
            <a:p>
              <a:endParaRPr lang="en-GB"/>
            </a:p>
          </p:txBody>
        </p:sp>
        <p:sp>
          <p:nvSpPr>
            <p:cNvPr id="7" name="TextBox 7"/>
            <p:cNvSpPr txBox="1"/>
            <p:nvPr/>
          </p:nvSpPr>
          <p:spPr>
            <a:xfrm>
              <a:off x="0" y="-57150"/>
              <a:ext cx="1317549" cy="869950"/>
            </a:xfrm>
            <a:prstGeom prst="rect">
              <a:avLst/>
            </a:prstGeom>
          </p:spPr>
          <p:txBody>
            <a:bodyPr lIns="50800" tIns="50800" rIns="50800" bIns="50800" rtlCol="0" anchor="ctr"/>
            <a:lstStyle/>
            <a:p>
              <a:pPr algn="l">
                <a:lnSpc>
                  <a:spcPts val="2519"/>
                </a:lnSpc>
              </a:pPr>
              <a:endParaRPr/>
            </a:p>
          </p:txBody>
        </p:sp>
      </p:grpSp>
      <p:sp>
        <p:nvSpPr>
          <p:cNvPr id="8" name="Freeform 8"/>
          <p:cNvSpPr/>
          <p:nvPr/>
        </p:nvSpPr>
        <p:spPr>
          <a:xfrm rot="983976">
            <a:off x="100724" y="-274472"/>
            <a:ext cx="1784732" cy="2921436"/>
          </a:xfrm>
          <a:custGeom>
            <a:avLst/>
            <a:gdLst/>
            <a:ahLst/>
            <a:cxnLst/>
            <a:rect l="l" t="t" r="r" b="b"/>
            <a:pathLst>
              <a:path w="1784732" h="2921436">
                <a:moveTo>
                  <a:pt x="0" y="0"/>
                </a:moveTo>
                <a:lnTo>
                  <a:pt x="1784732" y="0"/>
                </a:lnTo>
                <a:lnTo>
                  <a:pt x="1784732" y="2921436"/>
                </a:lnTo>
                <a:lnTo>
                  <a:pt x="0" y="29214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9" name="Freeform 9"/>
          <p:cNvSpPr/>
          <p:nvPr/>
        </p:nvSpPr>
        <p:spPr>
          <a:xfrm rot="5299967">
            <a:off x="7038899" y="-711740"/>
            <a:ext cx="2037065" cy="3334481"/>
          </a:xfrm>
          <a:custGeom>
            <a:avLst/>
            <a:gdLst/>
            <a:ahLst/>
            <a:cxnLst/>
            <a:rect l="l" t="t" r="r" b="b"/>
            <a:pathLst>
              <a:path w="2037065" h="3334481">
                <a:moveTo>
                  <a:pt x="0" y="0"/>
                </a:moveTo>
                <a:lnTo>
                  <a:pt x="2037065" y="0"/>
                </a:lnTo>
                <a:lnTo>
                  <a:pt x="2037065" y="3334481"/>
                </a:lnTo>
                <a:lnTo>
                  <a:pt x="0" y="33344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0" name="Freeform 10"/>
          <p:cNvSpPr/>
          <p:nvPr/>
        </p:nvSpPr>
        <p:spPr>
          <a:xfrm>
            <a:off x="3331830" y="1726575"/>
            <a:ext cx="2926080" cy="2926080"/>
          </a:xfrm>
          <a:custGeom>
            <a:avLst/>
            <a:gdLst/>
            <a:ahLst/>
            <a:cxnLst/>
            <a:rect l="l" t="t" r="r" b="b"/>
            <a:pathLst>
              <a:path w="2926080" h="2926080">
                <a:moveTo>
                  <a:pt x="0" y="0"/>
                </a:moveTo>
                <a:lnTo>
                  <a:pt x="2926080" y="0"/>
                </a:lnTo>
                <a:lnTo>
                  <a:pt x="2926080" y="2926080"/>
                </a:lnTo>
                <a:lnTo>
                  <a:pt x="0" y="29260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1" name="TextBox 11"/>
          <p:cNvSpPr txBox="1"/>
          <p:nvPr/>
        </p:nvSpPr>
        <p:spPr>
          <a:xfrm>
            <a:off x="3804081" y="5670648"/>
            <a:ext cx="5702820" cy="1038225"/>
          </a:xfrm>
          <a:prstGeom prst="rect">
            <a:avLst/>
          </a:prstGeom>
        </p:spPr>
        <p:txBody>
          <a:bodyPr lIns="0" tIns="0" rIns="0" bIns="0" rtlCol="0" anchor="t">
            <a:spAutoFit/>
          </a:bodyPr>
          <a:lstStyle/>
          <a:p>
            <a:pPr algn="ctr">
              <a:lnSpc>
                <a:spcPts val="7654"/>
              </a:lnSpc>
              <a:spcBef>
                <a:spcPct val="0"/>
              </a:spcBef>
            </a:pPr>
            <a:r>
              <a:rPr lang="en-US" sz="6378" b="1">
                <a:solidFill>
                  <a:srgbClr val="537B66"/>
                </a:solidFill>
                <a:latin typeface="Poppins Bold"/>
                <a:ea typeface="Poppins Bold"/>
                <a:cs typeface="Poppins Bold"/>
                <a:sym typeface="Poppins Bold"/>
              </a:rPr>
              <a:t>Need Finding</a:t>
            </a:r>
          </a:p>
        </p:txBody>
      </p:sp>
      <p:sp>
        <p:nvSpPr>
          <p:cNvPr id="12" name="TextBox 12"/>
          <p:cNvSpPr txBox="1"/>
          <p:nvPr/>
        </p:nvSpPr>
        <p:spPr>
          <a:xfrm>
            <a:off x="249691" y="5218356"/>
            <a:ext cx="2011872" cy="2028825"/>
          </a:xfrm>
          <a:prstGeom prst="rect">
            <a:avLst/>
          </a:prstGeom>
        </p:spPr>
        <p:txBody>
          <a:bodyPr lIns="0" tIns="0" rIns="0" bIns="0" rtlCol="0" anchor="t">
            <a:spAutoFit/>
          </a:bodyPr>
          <a:lstStyle/>
          <a:p>
            <a:pPr algn="l">
              <a:lnSpc>
                <a:spcPts val="1340"/>
              </a:lnSpc>
            </a:pPr>
            <a:r>
              <a:rPr lang="en-US" sz="1117" b="1">
                <a:solidFill>
                  <a:srgbClr val="E9EDF4"/>
                </a:solidFill>
                <a:latin typeface="Poppins Bold"/>
                <a:ea typeface="Poppins Bold"/>
                <a:cs typeface="Poppins Bold"/>
                <a:sym typeface="Poppins Bold"/>
              </a:rPr>
              <a:t>Melek Tuzlu</a:t>
            </a:r>
          </a:p>
          <a:p>
            <a:pPr algn="l">
              <a:lnSpc>
                <a:spcPts val="1340"/>
              </a:lnSpc>
            </a:pPr>
            <a:endParaRPr lang="en-US" sz="1117" b="1">
              <a:solidFill>
                <a:srgbClr val="E9EDF4"/>
              </a:solidFill>
              <a:latin typeface="Poppins Bold"/>
              <a:ea typeface="Poppins Bold"/>
              <a:cs typeface="Poppins Bold"/>
              <a:sym typeface="Poppins Bold"/>
            </a:endParaRPr>
          </a:p>
          <a:p>
            <a:pPr algn="l">
              <a:lnSpc>
                <a:spcPts val="1340"/>
              </a:lnSpc>
            </a:pPr>
            <a:r>
              <a:rPr lang="en-US" sz="1117" b="1">
                <a:solidFill>
                  <a:srgbClr val="E9EDF4"/>
                </a:solidFill>
                <a:latin typeface="Poppins Bold"/>
                <a:ea typeface="Poppins Bold"/>
                <a:cs typeface="Poppins Bold"/>
                <a:sym typeface="Poppins Bold"/>
              </a:rPr>
              <a:t>Farida Selima</a:t>
            </a:r>
          </a:p>
          <a:p>
            <a:pPr algn="l">
              <a:lnSpc>
                <a:spcPts val="1340"/>
              </a:lnSpc>
            </a:pPr>
            <a:endParaRPr lang="en-US" sz="1117" b="1">
              <a:solidFill>
                <a:srgbClr val="E9EDF4"/>
              </a:solidFill>
              <a:latin typeface="Poppins Bold"/>
              <a:ea typeface="Poppins Bold"/>
              <a:cs typeface="Poppins Bold"/>
              <a:sym typeface="Poppins Bold"/>
            </a:endParaRPr>
          </a:p>
          <a:p>
            <a:pPr algn="l">
              <a:lnSpc>
                <a:spcPts val="1340"/>
              </a:lnSpc>
            </a:pPr>
            <a:r>
              <a:rPr lang="en-US" sz="1117" b="1">
                <a:solidFill>
                  <a:srgbClr val="E9EDF4"/>
                </a:solidFill>
                <a:latin typeface="Poppins Bold"/>
                <a:ea typeface="Poppins Bold"/>
                <a:cs typeface="Poppins Bold"/>
                <a:sym typeface="Poppins Bold"/>
              </a:rPr>
              <a:t>Hana Elsayed</a:t>
            </a:r>
          </a:p>
          <a:p>
            <a:pPr algn="l">
              <a:lnSpc>
                <a:spcPts val="1340"/>
              </a:lnSpc>
            </a:pPr>
            <a:endParaRPr lang="en-US" sz="1117" b="1">
              <a:solidFill>
                <a:srgbClr val="E9EDF4"/>
              </a:solidFill>
              <a:latin typeface="Poppins Bold"/>
              <a:ea typeface="Poppins Bold"/>
              <a:cs typeface="Poppins Bold"/>
              <a:sym typeface="Poppins Bold"/>
            </a:endParaRPr>
          </a:p>
          <a:p>
            <a:pPr algn="l">
              <a:lnSpc>
                <a:spcPts val="1340"/>
              </a:lnSpc>
            </a:pPr>
            <a:r>
              <a:rPr lang="en-US" sz="1117" b="1">
                <a:solidFill>
                  <a:srgbClr val="E9EDF4"/>
                </a:solidFill>
                <a:latin typeface="Poppins Bold"/>
                <a:ea typeface="Poppins Bold"/>
                <a:cs typeface="Poppins Bold"/>
                <a:sym typeface="Poppins Bold"/>
              </a:rPr>
              <a:t>Faith </a:t>
            </a:r>
          </a:p>
          <a:p>
            <a:pPr algn="l">
              <a:lnSpc>
                <a:spcPts val="1340"/>
              </a:lnSpc>
            </a:pPr>
            <a:endParaRPr lang="en-US" sz="1117" b="1">
              <a:solidFill>
                <a:srgbClr val="E9EDF4"/>
              </a:solidFill>
              <a:latin typeface="Poppins Bold"/>
              <a:ea typeface="Poppins Bold"/>
              <a:cs typeface="Poppins Bold"/>
              <a:sym typeface="Poppins Bold"/>
            </a:endParaRPr>
          </a:p>
          <a:p>
            <a:pPr algn="l">
              <a:lnSpc>
                <a:spcPts val="1340"/>
              </a:lnSpc>
            </a:pPr>
            <a:r>
              <a:rPr lang="en-US" sz="1117" b="1">
                <a:solidFill>
                  <a:srgbClr val="E9EDF4"/>
                </a:solidFill>
                <a:latin typeface="Poppins Bold"/>
                <a:ea typeface="Poppins Bold"/>
                <a:cs typeface="Poppins Bold"/>
                <a:sym typeface="Poppins Bold"/>
              </a:rPr>
              <a:t>Sumavia</a:t>
            </a:r>
          </a:p>
          <a:p>
            <a:pPr algn="l">
              <a:lnSpc>
                <a:spcPts val="1340"/>
              </a:lnSpc>
            </a:pPr>
            <a:endParaRPr lang="en-US" sz="1117" b="1">
              <a:solidFill>
                <a:srgbClr val="E9EDF4"/>
              </a:solidFill>
              <a:latin typeface="Poppins Bold"/>
              <a:ea typeface="Poppins Bold"/>
              <a:cs typeface="Poppins Bold"/>
              <a:sym typeface="Poppins Bold"/>
            </a:endParaRPr>
          </a:p>
          <a:p>
            <a:pPr algn="l">
              <a:lnSpc>
                <a:spcPts val="1340"/>
              </a:lnSpc>
            </a:pPr>
            <a:r>
              <a:rPr lang="en-US" sz="1117" b="1">
                <a:solidFill>
                  <a:srgbClr val="E9EDF4"/>
                </a:solidFill>
                <a:latin typeface="Poppins Bold"/>
                <a:ea typeface="Poppins Bold"/>
                <a:cs typeface="Poppins Bold"/>
                <a:sym typeface="Poppins Bold"/>
              </a:rPr>
              <a:t>Allan Morcos</a:t>
            </a:r>
          </a:p>
          <a:p>
            <a:pPr algn="l">
              <a:lnSpc>
                <a:spcPts val="1874"/>
              </a:lnSpc>
              <a:spcBef>
                <a:spcPct val="0"/>
              </a:spcBef>
            </a:pPr>
            <a:endParaRPr lang="en-US" sz="1117" b="1">
              <a:solidFill>
                <a:srgbClr val="E9EDF4"/>
              </a:solidFill>
              <a:latin typeface="Poppins Bold"/>
              <a:ea typeface="Poppins Bold"/>
              <a:cs typeface="Poppins Bold"/>
              <a:sym typeface="Poppi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sp>
        <p:nvSpPr>
          <p:cNvPr id="2" name="TextBox 2"/>
          <p:cNvSpPr txBox="1"/>
          <p:nvPr/>
        </p:nvSpPr>
        <p:spPr>
          <a:xfrm>
            <a:off x="996846" y="8762"/>
            <a:ext cx="8025234" cy="3679618"/>
          </a:xfrm>
          <a:prstGeom prst="rect">
            <a:avLst/>
          </a:prstGeom>
        </p:spPr>
        <p:txBody>
          <a:bodyPr lIns="0" tIns="0" rIns="0" bIns="0" rtlCol="0" anchor="t">
            <a:spAutoFit/>
          </a:bodyPr>
          <a:lstStyle/>
          <a:p>
            <a:pPr algn="ctr">
              <a:lnSpc>
                <a:spcPts val="4073"/>
              </a:lnSpc>
            </a:pPr>
            <a:r>
              <a:rPr lang="en-US" sz="3394" b="1">
                <a:solidFill>
                  <a:srgbClr val="537B66"/>
                </a:solidFill>
                <a:latin typeface="Poppins Bold"/>
                <a:ea typeface="Poppins Bold"/>
                <a:cs typeface="Poppins Bold"/>
                <a:sym typeface="Poppins Bold"/>
              </a:rPr>
              <a:t>03.Analysis of Questionnaire Results</a:t>
            </a:r>
          </a:p>
          <a:p>
            <a:pPr algn="ctr">
              <a:lnSpc>
                <a:spcPts val="4073"/>
              </a:lnSpc>
            </a:pPr>
            <a:endParaRPr lang="en-US" sz="3394" b="1">
              <a:solidFill>
                <a:srgbClr val="537B66"/>
              </a:solidFill>
              <a:latin typeface="Poppins Bold"/>
              <a:ea typeface="Poppins Bold"/>
              <a:cs typeface="Poppins Bold"/>
              <a:sym typeface="Poppins Bold"/>
            </a:endParaRPr>
          </a:p>
          <a:p>
            <a:pPr algn="just">
              <a:lnSpc>
                <a:spcPts val="2327"/>
              </a:lnSpc>
            </a:pPr>
            <a:r>
              <a:rPr lang="en-US" sz="1939">
                <a:solidFill>
                  <a:srgbClr val="000000"/>
                </a:solidFill>
                <a:latin typeface="Poppins"/>
                <a:ea typeface="Poppins"/>
                <a:cs typeface="Poppins"/>
                <a:sym typeface="Poppins"/>
              </a:rPr>
              <a:t>Based on the </a:t>
            </a:r>
            <a:r>
              <a:rPr lang="en-US" sz="1939" b="1">
                <a:solidFill>
                  <a:srgbClr val="000000"/>
                </a:solidFill>
                <a:latin typeface="Poppins Bold"/>
                <a:ea typeface="Poppins Bold"/>
                <a:cs typeface="Poppins Bold"/>
                <a:sym typeface="Poppins Bold"/>
              </a:rPr>
              <a:t>40 </a:t>
            </a:r>
            <a:r>
              <a:rPr lang="en-US" sz="1939">
                <a:solidFill>
                  <a:srgbClr val="000000"/>
                </a:solidFill>
                <a:latin typeface="Poppins"/>
                <a:ea typeface="Poppins"/>
                <a:cs typeface="Poppins"/>
                <a:sym typeface="Poppins"/>
              </a:rPr>
              <a:t>responses collected through the questionnaire, the following key findings stood out.</a:t>
            </a:r>
          </a:p>
          <a:p>
            <a:pPr algn="just">
              <a:lnSpc>
                <a:spcPts val="2327"/>
              </a:lnSpc>
            </a:pPr>
            <a:endParaRPr lang="en-US" sz="1939">
              <a:solidFill>
                <a:srgbClr val="000000"/>
              </a:solidFill>
              <a:latin typeface="Poppins"/>
              <a:ea typeface="Poppins"/>
              <a:cs typeface="Poppins"/>
              <a:sym typeface="Poppins"/>
            </a:endParaRPr>
          </a:p>
          <a:p>
            <a:pPr algn="just">
              <a:lnSpc>
                <a:spcPts val="2327"/>
              </a:lnSpc>
            </a:pPr>
            <a:endParaRPr lang="en-US" sz="1939">
              <a:solidFill>
                <a:srgbClr val="000000"/>
              </a:solidFill>
              <a:latin typeface="Poppins"/>
              <a:ea typeface="Poppins"/>
              <a:cs typeface="Poppins"/>
              <a:sym typeface="Poppins"/>
            </a:endParaRPr>
          </a:p>
          <a:p>
            <a:pPr algn="ctr">
              <a:lnSpc>
                <a:spcPts val="3510"/>
              </a:lnSpc>
            </a:pPr>
            <a:r>
              <a:rPr lang="en-US" sz="2925" b="1" u="sng">
                <a:solidFill>
                  <a:srgbClr val="5582A1"/>
                </a:solidFill>
                <a:latin typeface="Poppins Bold"/>
                <a:ea typeface="Poppins Bold"/>
                <a:cs typeface="Poppins Bold"/>
                <a:sym typeface="Poppins Bold"/>
              </a:rPr>
              <a:t>Main Pain Points:</a:t>
            </a:r>
          </a:p>
          <a:p>
            <a:pPr algn="l">
              <a:lnSpc>
                <a:spcPts val="1976"/>
              </a:lnSpc>
            </a:pPr>
            <a:endParaRPr lang="en-US" sz="2925" b="1" u="sng">
              <a:solidFill>
                <a:srgbClr val="5582A1"/>
              </a:solidFill>
              <a:latin typeface="Poppins Bold"/>
              <a:ea typeface="Poppins Bold"/>
              <a:cs typeface="Poppins Bold"/>
              <a:sym typeface="Poppins Bold"/>
            </a:endParaRPr>
          </a:p>
          <a:p>
            <a:pPr marL="528278" lvl="2" indent="-176093" algn="l">
              <a:lnSpc>
                <a:spcPts val="1976"/>
              </a:lnSpc>
            </a:pPr>
            <a:endParaRPr lang="en-US" sz="2925" b="1" u="sng">
              <a:solidFill>
                <a:srgbClr val="5582A1"/>
              </a:solidFill>
              <a:latin typeface="Poppins Bold"/>
              <a:ea typeface="Poppins Bold"/>
              <a:cs typeface="Poppins Bold"/>
              <a:sym typeface="Poppins Bold"/>
            </a:endParaRPr>
          </a:p>
        </p:txBody>
      </p:sp>
      <p:sp>
        <p:nvSpPr>
          <p:cNvPr id="3" name="Freeform 3"/>
          <p:cNvSpPr/>
          <p:nvPr/>
        </p:nvSpPr>
        <p:spPr>
          <a:xfrm rot="-1324909">
            <a:off x="1568035" y="3861454"/>
            <a:ext cx="949230" cy="750755"/>
          </a:xfrm>
          <a:custGeom>
            <a:avLst/>
            <a:gdLst/>
            <a:ahLst/>
            <a:cxnLst/>
            <a:rect l="l" t="t" r="r" b="b"/>
            <a:pathLst>
              <a:path w="949230" h="750755">
                <a:moveTo>
                  <a:pt x="0" y="0"/>
                </a:moveTo>
                <a:lnTo>
                  <a:pt x="949231" y="0"/>
                </a:lnTo>
                <a:lnTo>
                  <a:pt x="949231" y="750755"/>
                </a:lnTo>
                <a:lnTo>
                  <a:pt x="0" y="750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4" name="Freeform 4"/>
          <p:cNvSpPr/>
          <p:nvPr/>
        </p:nvSpPr>
        <p:spPr>
          <a:xfrm rot="1495406">
            <a:off x="830400" y="3892334"/>
            <a:ext cx="1056274" cy="973693"/>
          </a:xfrm>
          <a:custGeom>
            <a:avLst/>
            <a:gdLst/>
            <a:ahLst/>
            <a:cxnLst/>
            <a:rect l="l" t="t" r="r" b="b"/>
            <a:pathLst>
              <a:path w="1056274" h="973693">
                <a:moveTo>
                  <a:pt x="0" y="0"/>
                </a:moveTo>
                <a:lnTo>
                  <a:pt x="1056274" y="0"/>
                </a:lnTo>
                <a:lnTo>
                  <a:pt x="1056274" y="973693"/>
                </a:lnTo>
                <a:lnTo>
                  <a:pt x="0" y="9736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5" name="Freeform 5"/>
          <p:cNvSpPr/>
          <p:nvPr/>
        </p:nvSpPr>
        <p:spPr>
          <a:xfrm rot="505990">
            <a:off x="3967193" y="3784081"/>
            <a:ext cx="1388880" cy="1136357"/>
          </a:xfrm>
          <a:custGeom>
            <a:avLst/>
            <a:gdLst/>
            <a:ahLst/>
            <a:cxnLst/>
            <a:rect l="l" t="t" r="r" b="b"/>
            <a:pathLst>
              <a:path w="1388880" h="1136357">
                <a:moveTo>
                  <a:pt x="0" y="0"/>
                </a:moveTo>
                <a:lnTo>
                  <a:pt x="1388881" y="0"/>
                </a:lnTo>
                <a:lnTo>
                  <a:pt x="1388881" y="1136356"/>
                </a:lnTo>
                <a:lnTo>
                  <a:pt x="0" y="11363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6" name="Freeform 6"/>
          <p:cNvSpPr/>
          <p:nvPr/>
        </p:nvSpPr>
        <p:spPr>
          <a:xfrm rot="-1311673">
            <a:off x="233114" y="3526400"/>
            <a:ext cx="1314151" cy="630793"/>
          </a:xfrm>
          <a:custGeom>
            <a:avLst/>
            <a:gdLst/>
            <a:ahLst/>
            <a:cxnLst/>
            <a:rect l="l" t="t" r="r" b="b"/>
            <a:pathLst>
              <a:path w="1314151" h="630793">
                <a:moveTo>
                  <a:pt x="0" y="0"/>
                </a:moveTo>
                <a:lnTo>
                  <a:pt x="1314151" y="0"/>
                </a:lnTo>
                <a:lnTo>
                  <a:pt x="1314151" y="630793"/>
                </a:lnTo>
                <a:lnTo>
                  <a:pt x="0" y="63079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sp>
        <p:nvSpPr>
          <p:cNvPr id="7" name="Freeform 7"/>
          <p:cNvSpPr/>
          <p:nvPr/>
        </p:nvSpPr>
        <p:spPr>
          <a:xfrm rot="-1694264">
            <a:off x="3177563" y="3377115"/>
            <a:ext cx="1145242" cy="1097350"/>
          </a:xfrm>
          <a:custGeom>
            <a:avLst/>
            <a:gdLst/>
            <a:ahLst/>
            <a:cxnLst/>
            <a:rect l="l" t="t" r="r" b="b"/>
            <a:pathLst>
              <a:path w="1145242" h="1097350">
                <a:moveTo>
                  <a:pt x="0" y="0"/>
                </a:moveTo>
                <a:lnTo>
                  <a:pt x="1145242" y="0"/>
                </a:lnTo>
                <a:lnTo>
                  <a:pt x="1145242" y="1097351"/>
                </a:lnTo>
                <a:lnTo>
                  <a:pt x="0" y="109735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a:p>
        </p:txBody>
      </p:sp>
      <p:sp>
        <p:nvSpPr>
          <p:cNvPr id="8" name="Freeform 8"/>
          <p:cNvSpPr/>
          <p:nvPr/>
        </p:nvSpPr>
        <p:spPr>
          <a:xfrm rot="-1892561">
            <a:off x="6917448" y="3568946"/>
            <a:ext cx="816319" cy="1148274"/>
          </a:xfrm>
          <a:custGeom>
            <a:avLst/>
            <a:gdLst/>
            <a:ahLst/>
            <a:cxnLst/>
            <a:rect l="l" t="t" r="r" b="b"/>
            <a:pathLst>
              <a:path w="816319" h="1148274">
                <a:moveTo>
                  <a:pt x="0" y="0"/>
                </a:moveTo>
                <a:lnTo>
                  <a:pt x="816319" y="0"/>
                </a:lnTo>
                <a:lnTo>
                  <a:pt x="816319" y="1148275"/>
                </a:lnTo>
                <a:lnTo>
                  <a:pt x="0" y="114827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a:p>
        </p:txBody>
      </p:sp>
      <p:sp>
        <p:nvSpPr>
          <p:cNvPr id="9" name="Freeform 9"/>
          <p:cNvSpPr/>
          <p:nvPr/>
        </p:nvSpPr>
        <p:spPr>
          <a:xfrm rot="1545215">
            <a:off x="4935667" y="3655725"/>
            <a:ext cx="1107449" cy="1178341"/>
          </a:xfrm>
          <a:custGeom>
            <a:avLst/>
            <a:gdLst/>
            <a:ahLst/>
            <a:cxnLst/>
            <a:rect l="l" t="t" r="r" b="b"/>
            <a:pathLst>
              <a:path w="1107449" h="1178341">
                <a:moveTo>
                  <a:pt x="0" y="0"/>
                </a:moveTo>
                <a:lnTo>
                  <a:pt x="1107449" y="0"/>
                </a:lnTo>
                <a:lnTo>
                  <a:pt x="1107449" y="1178340"/>
                </a:lnTo>
                <a:lnTo>
                  <a:pt x="0" y="117834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GB"/>
          </a:p>
        </p:txBody>
      </p:sp>
      <p:sp>
        <p:nvSpPr>
          <p:cNvPr id="10" name="Freeform 10"/>
          <p:cNvSpPr/>
          <p:nvPr/>
        </p:nvSpPr>
        <p:spPr>
          <a:xfrm>
            <a:off x="7773419" y="3657600"/>
            <a:ext cx="1330591" cy="1296722"/>
          </a:xfrm>
          <a:custGeom>
            <a:avLst/>
            <a:gdLst/>
            <a:ahLst/>
            <a:cxnLst/>
            <a:rect l="l" t="t" r="r" b="b"/>
            <a:pathLst>
              <a:path w="1330591" h="1296722">
                <a:moveTo>
                  <a:pt x="0" y="0"/>
                </a:moveTo>
                <a:lnTo>
                  <a:pt x="1330591" y="0"/>
                </a:lnTo>
                <a:lnTo>
                  <a:pt x="1330591" y="1296722"/>
                </a:lnTo>
                <a:lnTo>
                  <a:pt x="0" y="129672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GB"/>
          </a:p>
        </p:txBody>
      </p:sp>
      <p:pic>
        <p:nvPicPr>
          <p:cNvPr id="11" name="Picture 11"/>
          <p:cNvPicPr>
            <a:picLocks noChangeAspect="1"/>
          </p:cNvPicPr>
          <p:nvPr/>
        </p:nvPicPr>
        <p:blipFill>
          <a:blip r:embed="rId18"/>
          <a:stretch>
            <a:fillRect/>
          </a:stretch>
        </p:blipFill>
        <p:spPr>
          <a:xfrm rot="-904236">
            <a:off x="7341956" y="3058655"/>
            <a:ext cx="1263712" cy="981076"/>
          </a:xfrm>
          <a:prstGeom prst="rect">
            <a:avLst/>
          </a:prstGeom>
        </p:spPr>
      </p:pic>
      <p:sp>
        <p:nvSpPr>
          <p:cNvPr id="12" name="TextBox 12"/>
          <p:cNvSpPr txBox="1"/>
          <p:nvPr/>
        </p:nvSpPr>
        <p:spPr>
          <a:xfrm>
            <a:off x="311254" y="5063094"/>
            <a:ext cx="2300958" cy="2173668"/>
          </a:xfrm>
          <a:prstGeom prst="rect">
            <a:avLst/>
          </a:prstGeom>
        </p:spPr>
        <p:txBody>
          <a:bodyPr lIns="0" tIns="0" rIns="0" bIns="0" rtlCol="0" anchor="t">
            <a:spAutoFit/>
          </a:bodyPr>
          <a:lstStyle/>
          <a:p>
            <a:pPr algn="ctr">
              <a:lnSpc>
                <a:spcPts val="2160"/>
              </a:lnSpc>
              <a:spcBef>
                <a:spcPct val="0"/>
              </a:spcBef>
            </a:pPr>
            <a:r>
              <a:rPr lang="en-US" sz="1800" b="1">
                <a:solidFill>
                  <a:srgbClr val="5582A1"/>
                </a:solidFill>
                <a:latin typeface="Poppins Bold"/>
                <a:ea typeface="Poppins Bold"/>
                <a:cs typeface="Poppins Bold"/>
                <a:sym typeface="Poppins Bold"/>
              </a:rPr>
              <a:t>Transportation/</a:t>
            </a:r>
          </a:p>
          <a:p>
            <a:pPr algn="ctr">
              <a:lnSpc>
                <a:spcPts val="2160"/>
              </a:lnSpc>
              <a:spcBef>
                <a:spcPct val="0"/>
              </a:spcBef>
            </a:pPr>
            <a:r>
              <a:rPr lang="en-US" sz="1800" b="1">
                <a:solidFill>
                  <a:srgbClr val="5582A1"/>
                </a:solidFill>
                <a:latin typeface="Poppins Bold"/>
                <a:ea typeface="Poppins Bold"/>
                <a:cs typeface="Poppins Bold"/>
                <a:sym typeface="Poppins Bold"/>
              </a:rPr>
              <a:t>Navigation challenges</a:t>
            </a:r>
          </a:p>
          <a:p>
            <a:pPr algn="ctr">
              <a:lnSpc>
                <a:spcPts val="1494"/>
              </a:lnSpc>
              <a:spcBef>
                <a:spcPct val="0"/>
              </a:spcBef>
            </a:pPr>
            <a:endParaRPr lang="en-US" sz="1800" b="1">
              <a:solidFill>
                <a:srgbClr val="5582A1"/>
              </a:solidFill>
              <a:latin typeface="Poppins Bold"/>
              <a:ea typeface="Poppins Bold"/>
              <a:cs typeface="Poppins Bold"/>
              <a:sym typeface="Poppins Bold"/>
            </a:endParaRPr>
          </a:p>
          <a:p>
            <a:pPr algn="ctr">
              <a:lnSpc>
                <a:spcPts val="1883"/>
              </a:lnSpc>
            </a:pPr>
            <a:r>
              <a:rPr lang="en-US" sz="1345">
                <a:solidFill>
                  <a:srgbClr val="000000"/>
                </a:solidFill>
                <a:latin typeface="Poppins"/>
                <a:ea typeface="Poppins"/>
                <a:cs typeface="Poppins"/>
                <a:sym typeface="Poppins"/>
              </a:rPr>
              <a:t> Participants struggle with understanding local systems, identifying correct platforms and payment methods.</a:t>
            </a:r>
          </a:p>
        </p:txBody>
      </p:sp>
      <p:sp>
        <p:nvSpPr>
          <p:cNvPr id="13" name="TextBox 13"/>
          <p:cNvSpPr txBox="1"/>
          <p:nvPr/>
        </p:nvSpPr>
        <p:spPr>
          <a:xfrm>
            <a:off x="3418859" y="5086350"/>
            <a:ext cx="2915883" cy="1909241"/>
          </a:xfrm>
          <a:prstGeom prst="rect">
            <a:avLst/>
          </a:prstGeom>
        </p:spPr>
        <p:txBody>
          <a:bodyPr lIns="0" tIns="0" rIns="0" bIns="0" rtlCol="0" anchor="t">
            <a:spAutoFit/>
          </a:bodyPr>
          <a:lstStyle/>
          <a:p>
            <a:pPr algn="ctr">
              <a:lnSpc>
                <a:spcPts val="2281"/>
              </a:lnSpc>
              <a:spcBef>
                <a:spcPct val="0"/>
              </a:spcBef>
            </a:pPr>
            <a:r>
              <a:rPr lang="en-US" sz="1901" b="1">
                <a:solidFill>
                  <a:srgbClr val="5582A1"/>
                </a:solidFill>
                <a:latin typeface="Poppins Bold"/>
                <a:ea typeface="Poppins Bold"/>
                <a:cs typeface="Poppins Bold"/>
                <a:sym typeface="Poppins Bold"/>
              </a:rPr>
              <a:t>Places </a:t>
            </a:r>
          </a:p>
          <a:p>
            <a:pPr algn="ctr">
              <a:lnSpc>
                <a:spcPts val="2281"/>
              </a:lnSpc>
              <a:spcBef>
                <a:spcPct val="0"/>
              </a:spcBef>
            </a:pPr>
            <a:r>
              <a:rPr lang="en-US" sz="1901" b="1">
                <a:solidFill>
                  <a:srgbClr val="5582A1"/>
                </a:solidFill>
                <a:latin typeface="Poppins Bold"/>
                <a:ea typeface="Poppins Bold"/>
                <a:cs typeface="Poppins Bold"/>
                <a:sym typeface="Poppins Bold"/>
              </a:rPr>
              <a:t>to Visit</a:t>
            </a:r>
          </a:p>
          <a:p>
            <a:pPr algn="ctr">
              <a:lnSpc>
                <a:spcPts val="2281"/>
              </a:lnSpc>
            </a:pPr>
            <a:endParaRPr lang="en-US" sz="1901" b="1">
              <a:solidFill>
                <a:srgbClr val="5582A1"/>
              </a:solidFill>
              <a:latin typeface="Poppins Bold"/>
              <a:ea typeface="Poppins Bold"/>
              <a:cs typeface="Poppins Bold"/>
              <a:sym typeface="Poppins Bold"/>
            </a:endParaRPr>
          </a:p>
          <a:p>
            <a:pPr algn="ctr">
              <a:lnSpc>
                <a:spcPts val="2994"/>
              </a:lnSpc>
            </a:pPr>
            <a:r>
              <a:rPr lang="en-US" sz="1425">
                <a:solidFill>
                  <a:srgbClr val="000000"/>
                </a:solidFill>
                <a:latin typeface="Poppins"/>
                <a:ea typeface="Poppins"/>
                <a:cs typeface="Poppins"/>
                <a:sym typeface="Poppins"/>
              </a:rPr>
              <a:t> Participants found discovering places to visit the most challenging. </a:t>
            </a:r>
          </a:p>
        </p:txBody>
      </p:sp>
      <p:sp>
        <p:nvSpPr>
          <p:cNvPr id="14" name="TextBox 14"/>
          <p:cNvSpPr txBox="1"/>
          <p:nvPr/>
        </p:nvSpPr>
        <p:spPr>
          <a:xfrm>
            <a:off x="7443501" y="5115676"/>
            <a:ext cx="1990428" cy="2076450"/>
          </a:xfrm>
          <a:prstGeom prst="rect">
            <a:avLst/>
          </a:prstGeom>
        </p:spPr>
        <p:txBody>
          <a:bodyPr lIns="0" tIns="0" rIns="0" bIns="0" rtlCol="0" anchor="t">
            <a:spAutoFit/>
          </a:bodyPr>
          <a:lstStyle/>
          <a:p>
            <a:pPr algn="ctr">
              <a:lnSpc>
                <a:spcPts val="2245"/>
              </a:lnSpc>
              <a:spcBef>
                <a:spcPct val="0"/>
              </a:spcBef>
            </a:pPr>
            <a:r>
              <a:rPr lang="en-US" sz="1871" b="1">
                <a:solidFill>
                  <a:srgbClr val="5582A1"/>
                </a:solidFill>
                <a:latin typeface="Poppins Bold"/>
                <a:ea typeface="Poppins Bold"/>
                <a:cs typeface="Poppins Bold"/>
                <a:sym typeface="Poppins Bold"/>
              </a:rPr>
              <a:t>Language Barriers</a:t>
            </a:r>
          </a:p>
          <a:p>
            <a:pPr algn="ctr">
              <a:lnSpc>
                <a:spcPts val="1953"/>
              </a:lnSpc>
              <a:spcBef>
                <a:spcPct val="0"/>
              </a:spcBef>
            </a:pPr>
            <a:endParaRPr lang="en-US" sz="1871" b="1">
              <a:solidFill>
                <a:srgbClr val="5582A1"/>
              </a:solidFill>
              <a:latin typeface="Poppins Bold"/>
              <a:ea typeface="Poppins Bold"/>
              <a:cs typeface="Poppins Bold"/>
              <a:sym typeface="Poppins Bold"/>
            </a:endParaRPr>
          </a:p>
          <a:p>
            <a:pPr algn="l">
              <a:lnSpc>
                <a:spcPts val="1683"/>
              </a:lnSpc>
              <a:spcBef>
                <a:spcPct val="0"/>
              </a:spcBef>
            </a:pPr>
            <a:r>
              <a:rPr lang="en-US" sz="1403">
                <a:solidFill>
                  <a:srgbClr val="000000"/>
                </a:solidFill>
                <a:latin typeface="Poppins"/>
                <a:ea typeface="Poppins"/>
                <a:cs typeface="Poppins"/>
                <a:sym typeface="Poppins"/>
              </a:rPr>
              <a:t>Affects confidence in navigating through cities , using transportation and obtaining local information.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sp>
        <p:nvSpPr>
          <p:cNvPr id="2" name="TextBox 2"/>
          <p:cNvSpPr txBox="1"/>
          <p:nvPr/>
        </p:nvSpPr>
        <p:spPr>
          <a:xfrm>
            <a:off x="1000873" y="1437020"/>
            <a:ext cx="7789560" cy="5381625"/>
          </a:xfrm>
          <a:prstGeom prst="rect">
            <a:avLst/>
          </a:prstGeom>
        </p:spPr>
        <p:txBody>
          <a:bodyPr lIns="0" tIns="0" rIns="0" bIns="0" rtlCol="0" anchor="t">
            <a:spAutoFit/>
          </a:bodyPr>
          <a:lstStyle/>
          <a:p>
            <a:pPr algn="ctr">
              <a:lnSpc>
                <a:spcPts val="2794"/>
              </a:lnSpc>
            </a:pPr>
            <a:endParaRPr/>
          </a:p>
          <a:p>
            <a:pPr marL="429088" lvl="1" indent="-214544" algn="just">
              <a:lnSpc>
                <a:spcPts val="2384"/>
              </a:lnSpc>
              <a:buFont typeface="Arial"/>
              <a:buChar char="•"/>
            </a:pPr>
            <a:r>
              <a:rPr lang="en-US" sz="1987">
                <a:solidFill>
                  <a:srgbClr val="000000"/>
                </a:solidFill>
                <a:latin typeface="Poppins"/>
                <a:ea typeface="Poppins"/>
                <a:cs typeface="Poppins"/>
                <a:sym typeface="Poppins"/>
              </a:rPr>
              <a:t>Users alternate between </a:t>
            </a:r>
            <a:r>
              <a:rPr lang="en-US" sz="1987" b="1">
                <a:solidFill>
                  <a:srgbClr val="000000"/>
                </a:solidFill>
                <a:latin typeface="Poppins Bold"/>
                <a:ea typeface="Poppins Bold"/>
                <a:cs typeface="Poppins Bold"/>
                <a:sym typeface="Poppins Bold"/>
              </a:rPr>
              <a:t>4-5 apps</a:t>
            </a:r>
            <a:r>
              <a:rPr lang="en-US" sz="1987">
                <a:solidFill>
                  <a:srgbClr val="000000"/>
                </a:solidFill>
                <a:latin typeface="Poppins"/>
                <a:ea typeface="Poppins"/>
                <a:cs typeface="Poppins"/>
                <a:sym typeface="Poppins"/>
              </a:rPr>
              <a:t> on average,common apps include Google Maps, Booking.com , TripAdvisor.</a:t>
            </a:r>
          </a:p>
          <a:p>
            <a:pPr algn="l">
              <a:lnSpc>
                <a:spcPts val="2384"/>
              </a:lnSpc>
            </a:pPr>
            <a:r>
              <a:rPr lang="en-US" sz="1987">
                <a:solidFill>
                  <a:srgbClr val="8B2722"/>
                </a:solidFill>
                <a:latin typeface="Poppins"/>
                <a:ea typeface="Poppins"/>
                <a:cs typeface="Poppins"/>
                <a:sym typeface="Poppins"/>
              </a:rPr>
              <a:t>Insight: Information scattered across platforms.</a:t>
            </a:r>
          </a:p>
          <a:p>
            <a:pPr marL="562749" lvl="2" indent="-187583" algn="l">
              <a:lnSpc>
                <a:spcPts val="2384"/>
              </a:lnSpc>
            </a:pPr>
            <a:endParaRPr lang="en-US" sz="1987">
              <a:solidFill>
                <a:srgbClr val="8B2722"/>
              </a:solidFill>
              <a:latin typeface="Poppins"/>
              <a:ea typeface="Poppins"/>
              <a:cs typeface="Poppins"/>
              <a:sym typeface="Poppins"/>
            </a:endParaRPr>
          </a:p>
          <a:p>
            <a:pPr marL="429088" lvl="1" indent="-214544" algn="l">
              <a:lnSpc>
                <a:spcPts val="2384"/>
              </a:lnSpc>
              <a:buFont typeface="Arial"/>
              <a:buChar char="•"/>
            </a:pPr>
            <a:r>
              <a:rPr lang="en-US" sz="1987">
                <a:solidFill>
                  <a:srgbClr val="000000"/>
                </a:solidFill>
                <a:latin typeface="Poppins"/>
                <a:ea typeface="Poppins"/>
                <a:cs typeface="Poppins"/>
                <a:sym typeface="Poppins"/>
              </a:rPr>
              <a:t>Planning time investment currently takes days at </a:t>
            </a:r>
            <a:r>
              <a:rPr lang="en-US" sz="1987" b="1">
                <a:solidFill>
                  <a:srgbClr val="000000"/>
                </a:solidFill>
                <a:latin typeface="Poppins Bold"/>
                <a:ea typeface="Poppins Bold"/>
                <a:cs typeface="Poppins Bold"/>
                <a:sym typeface="Poppins Bold"/>
              </a:rPr>
              <a:t>45% </a:t>
            </a:r>
            <a:r>
              <a:rPr lang="en-US" sz="1987">
                <a:solidFill>
                  <a:srgbClr val="000000"/>
                </a:solidFill>
                <a:latin typeface="Poppins"/>
                <a:ea typeface="Poppins"/>
                <a:cs typeface="Poppins"/>
                <a:sym typeface="Poppins"/>
              </a:rPr>
              <a:t>or weeks at </a:t>
            </a:r>
            <a:r>
              <a:rPr lang="en-US" sz="1987" b="1">
                <a:solidFill>
                  <a:srgbClr val="000000"/>
                </a:solidFill>
                <a:latin typeface="Poppins Bold"/>
                <a:ea typeface="Poppins Bold"/>
                <a:cs typeface="Poppins Bold"/>
                <a:sym typeface="Poppins Bold"/>
              </a:rPr>
              <a:t>40%</a:t>
            </a:r>
            <a:r>
              <a:rPr lang="en-US" sz="1987">
                <a:solidFill>
                  <a:srgbClr val="000000"/>
                </a:solidFill>
                <a:latin typeface="Poppins"/>
                <a:ea typeface="Poppins"/>
                <a:cs typeface="Poppins"/>
                <a:sym typeface="Poppins"/>
              </a:rPr>
              <a:t>.</a:t>
            </a:r>
          </a:p>
          <a:p>
            <a:pPr algn="l">
              <a:lnSpc>
                <a:spcPts val="2384"/>
              </a:lnSpc>
            </a:pPr>
            <a:endParaRPr lang="en-US" sz="1987">
              <a:solidFill>
                <a:srgbClr val="000000"/>
              </a:solidFill>
              <a:latin typeface="Poppins"/>
              <a:ea typeface="Poppins"/>
              <a:cs typeface="Poppins"/>
              <a:sym typeface="Poppins"/>
            </a:endParaRPr>
          </a:p>
          <a:p>
            <a:pPr algn="l">
              <a:lnSpc>
                <a:spcPts val="2384"/>
              </a:lnSpc>
            </a:pPr>
            <a:r>
              <a:rPr lang="en-US" sz="1987">
                <a:solidFill>
                  <a:srgbClr val="8B2722"/>
                </a:solidFill>
                <a:latin typeface="Poppins"/>
                <a:ea typeface="Poppins"/>
                <a:cs typeface="Poppins"/>
                <a:sym typeface="Poppins"/>
              </a:rPr>
              <a:t>Insight: Significant effort and time invested using current tools.</a:t>
            </a:r>
          </a:p>
          <a:p>
            <a:pPr marL="562749" lvl="2" indent="-187583" algn="l">
              <a:lnSpc>
                <a:spcPts val="2384"/>
              </a:lnSpc>
            </a:pPr>
            <a:endParaRPr lang="en-US" sz="1987">
              <a:solidFill>
                <a:srgbClr val="8B2722"/>
              </a:solidFill>
              <a:latin typeface="Poppins"/>
              <a:ea typeface="Poppins"/>
              <a:cs typeface="Poppins"/>
              <a:sym typeface="Poppins"/>
            </a:endParaRPr>
          </a:p>
          <a:p>
            <a:pPr marL="429088" lvl="1" indent="-214544" algn="l">
              <a:lnSpc>
                <a:spcPts val="2384"/>
              </a:lnSpc>
              <a:buFont typeface="Arial"/>
              <a:buChar char="•"/>
            </a:pPr>
            <a:r>
              <a:rPr lang="en-US" sz="1987">
                <a:solidFill>
                  <a:srgbClr val="000000"/>
                </a:solidFill>
                <a:latin typeface="Poppins"/>
                <a:ea typeface="Poppins"/>
                <a:cs typeface="Poppins"/>
                <a:sym typeface="Poppins"/>
              </a:rPr>
              <a:t>Despite heavy reliance on Google Maps, </a:t>
            </a:r>
            <a:r>
              <a:rPr lang="en-US" sz="1987" b="1">
                <a:solidFill>
                  <a:srgbClr val="000000"/>
                </a:solidFill>
                <a:latin typeface="Poppins Bold"/>
                <a:ea typeface="Poppins Bold"/>
                <a:cs typeface="Poppins Bold"/>
                <a:sym typeface="Poppins Bold"/>
              </a:rPr>
              <a:t>95%</a:t>
            </a:r>
            <a:r>
              <a:rPr lang="en-US" sz="1987">
                <a:solidFill>
                  <a:srgbClr val="000000"/>
                </a:solidFill>
                <a:latin typeface="Poppins"/>
                <a:ea typeface="Poppins"/>
                <a:cs typeface="Poppins"/>
                <a:sym typeface="Poppins"/>
              </a:rPr>
              <a:t> of respondents – frequent and occasional travellers- still experience confusion using public transport.</a:t>
            </a:r>
          </a:p>
          <a:p>
            <a:pPr algn="l">
              <a:lnSpc>
                <a:spcPts val="2384"/>
              </a:lnSpc>
            </a:pPr>
            <a:endParaRPr lang="en-US" sz="1987">
              <a:solidFill>
                <a:srgbClr val="000000"/>
              </a:solidFill>
              <a:latin typeface="Poppins"/>
              <a:ea typeface="Poppins"/>
              <a:cs typeface="Poppins"/>
              <a:sym typeface="Poppins"/>
            </a:endParaRPr>
          </a:p>
          <a:p>
            <a:pPr marL="562749" lvl="2" indent="-187583" algn="l">
              <a:lnSpc>
                <a:spcPts val="2384"/>
              </a:lnSpc>
            </a:pPr>
            <a:r>
              <a:rPr lang="en-US" sz="1987">
                <a:solidFill>
                  <a:srgbClr val="8B2722"/>
                </a:solidFill>
                <a:latin typeface="Poppins"/>
                <a:ea typeface="Poppins"/>
                <a:cs typeface="Poppins"/>
                <a:sym typeface="Poppins"/>
              </a:rPr>
              <a:t>Insight: Resorting to “getting lost and figuring it out” or avoiding public transport entirely, wasting time.</a:t>
            </a:r>
          </a:p>
          <a:p>
            <a:pPr marL="562749" lvl="2" indent="-187583" algn="l">
              <a:lnSpc>
                <a:spcPts val="2384"/>
              </a:lnSpc>
            </a:pPr>
            <a:endParaRPr lang="en-US" sz="1987">
              <a:solidFill>
                <a:srgbClr val="8B2722"/>
              </a:solidFill>
              <a:latin typeface="Poppins"/>
              <a:ea typeface="Poppins"/>
              <a:cs typeface="Poppins"/>
              <a:sym typeface="Poppins"/>
            </a:endParaRPr>
          </a:p>
        </p:txBody>
      </p:sp>
      <p:sp>
        <p:nvSpPr>
          <p:cNvPr id="3" name="TextBox 3"/>
          <p:cNvSpPr txBox="1"/>
          <p:nvPr/>
        </p:nvSpPr>
        <p:spPr>
          <a:xfrm>
            <a:off x="1147528" y="394754"/>
            <a:ext cx="7642905" cy="875828"/>
          </a:xfrm>
          <a:prstGeom prst="rect">
            <a:avLst/>
          </a:prstGeom>
        </p:spPr>
        <p:txBody>
          <a:bodyPr lIns="0" tIns="0" rIns="0" bIns="0" rtlCol="0" anchor="t">
            <a:spAutoFit/>
          </a:bodyPr>
          <a:lstStyle/>
          <a:p>
            <a:pPr algn="ctr">
              <a:lnSpc>
                <a:spcPts val="6851"/>
              </a:lnSpc>
            </a:pPr>
            <a:r>
              <a:rPr lang="en-US" sz="4893" b="1">
                <a:solidFill>
                  <a:srgbClr val="537B66"/>
                </a:solidFill>
                <a:latin typeface="Poppins Bold"/>
                <a:ea typeface="Poppins Bold"/>
                <a:cs typeface="Poppins Bold"/>
                <a:sym typeface="Poppins Bold"/>
              </a:rPr>
              <a:t>Current User Behaviour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sp>
        <p:nvSpPr>
          <p:cNvPr id="2" name="Freeform 2"/>
          <p:cNvSpPr/>
          <p:nvPr/>
        </p:nvSpPr>
        <p:spPr>
          <a:xfrm>
            <a:off x="2056989" y="0"/>
            <a:ext cx="5787760" cy="4128159"/>
          </a:xfrm>
          <a:custGeom>
            <a:avLst/>
            <a:gdLst/>
            <a:ahLst/>
            <a:cxnLst/>
            <a:rect l="l" t="t" r="r" b="b"/>
            <a:pathLst>
              <a:path w="5787760" h="4128159">
                <a:moveTo>
                  <a:pt x="0" y="0"/>
                </a:moveTo>
                <a:lnTo>
                  <a:pt x="5787761" y="0"/>
                </a:lnTo>
                <a:lnTo>
                  <a:pt x="5787761" y="4128159"/>
                </a:lnTo>
                <a:lnTo>
                  <a:pt x="0" y="4128159"/>
                </a:lnTo>
                <a:lnTo>
                  <a:pt x="0" y="0"/>
                </a:lnTo>
                <a:close/>
              </a:path>
            </a:pathLst>
          </a:custGeom>
          <a:blipFill>
            <a:blip r:embed="rId2"/>
            <a:stretch>
              <a:fillRect t="-1462" b="-7699"/>
            </a:stretch>
          </a:blipFill>
        </p:spPr>
        <p:txBody>
          <a:bodyPr/>
          <a:lstStyle/>
          <a:p>
            <a:endParaRPr lang="en-GB"/>
          </a:p>
        </p:txBody>
      </p:sp>
      <p:sp>
        <p:nvSpPr>
          <p:cNvPr id="3" name="Freeform 3"/>
          <p:cNvSpPr/>
          <p:nvPr/>
        </p:nvSpPr>
        <p:spPr>
          <a:xfrm>
            <a:off x="1978872" y="4256929"/>
            <a:ext cx="5943994" cy="3058271"/>
          </a:xfrm>
          <a:custGeom>
            <a:avLst/>
            <a:gdLst/>
            <a:ahLst/>
            <a:cxnLst/>
            <a:rect l="l" t="t" r="r" b="b"/>
            <a:pathLst>
              <a:path w="5943994" h="3058271">
                <a:moveTo>
                  <a:pt x="0" y="0"/>
                </a:moveTo>
                <a:lnTo>
                  <a:pt x="5943995" y="0"/>
                </a:lnTo>
                <a:lnTo>
                  <a:pt x="5943995" y="3058271"/>
                </a:lnTo>
                <a:lnTo>
                  <a:pt x="0" y="3058271"/>
                </a:lnTo>
                <a:lnTo>
                  <a:pt x="0" y="0"/>
                </a:lnTo>
                <a:close/>
              </a:path>
            </a:pathLst>
          </a:custGeom>
          <a:blipFill>
            <a:blip r:embed="rId3"/>
            <a:stretch>
              <a:fillRect r="-22447"/>
            </a:stretch>
          </a:blipFill>
        </p:spPr>
        <p:txBody>
          <a:bodyPr/>
          <a:lstStyle/>
          <a:p>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sp>
        <p:nvSpPr>
          <p:cNvPr id="2" name="Freeform 2"/>
          <p:cNvSpPr/>
          <p:nvPr/>
        </p:nvSpPr>
        <p:spPr>
          <a:xfrm>
            <a:off x="1354356" y="2705648"/>
            <a:ext cx="7278287" cy="3296577"/>
          </a:xfrm>
          <a:custGeom>
            <a:avLst/>
            <a:gdLst/>
            <a:ahLst/>
            <a:cxnLst/>
            <a:rect l="l" t="t" r="r" b="b"/>
            <a:pathLst>
              <a:path w="7278287" h="3296577">
                <a:moveTo>
                  <a:pt x="0" y="0"/>
                </a:moveTo>
                <a:lnTo>
                  <a:pt x="7278286" y="0"/>
                </a:lnTo>
                <a:lnTo>
                  <a:pt x="7278286" y="3296578"/>
                </a:lnTo>
                <a:lnTo>
                  <a:pt x="0" y="3296578"/>
                </a:lnTo>
                <a:lnTo>
                  <a:pt x="0" y="0"/>
                </a:lnTo>
                <a:close/>
              </a:path>
            </a:pathLst>
          </a:custGeom>
          <a:blipFill>
            <a:blip r:embed="rId2"/>
            <a:stretch>
              <a:fillRect/>
            </a:stretch>
          </a:blipFill>
        </p:spPr>
        <p:txBody>
          <a:bodyPr/>
          <a:lstStyle/>
          <a:p>
            <a:endParaRPr lang="en-GB"/>
          </a:p>
        </p:txBody>
      </p:sp>
      <p:sp>
        <p:nvSpPr>
          <p:cNvPr id="3" name="TextBox 3"/>
          <p:cNvSpPr txBox="1"/>
          <p:nvPr/>
        </p:nvSpPr>
        <p:spPr>
          <a:xfrm>
            <a:off x="320937" y="303978"/>
            <a:ext cx="8853543" cy="3219450"/>
          </a:xfrm>
          <a:prstGeom prst="rect">
            <a:avLst/>
          </a:prstGeom>
        </p:spPr>
        <p:txBody>
          <a:bodyPr lIns="0" tIns="0" rIns="0" bIns="0" rtlCol="0" anchor="t">
            <a:spAutoFit/>
          </a:bodyPr>
          <a:lstStyle/>
          <a:p>
            <a:pPr algn="ctr">
              <a:lnSpc>
                <a:spcPts val="3174"/>
              </a:lnSpc>
            </a:pPr>
            <a:r>
              <a:rPr lang="en-US" sz="2645" b="1">
                <a:solidFill>
                  <a:srgbClr val="537B66"/>
                </a:solidFill>
                <a:latin typeface="Poppins Bold"/>
                <a:ea typeface="Poppins Bold"/>
                <a:cs typeface="Poppins Bold"/>
                <a:sym typeface="Poppins Bold"/>
              </a:rPr>
              <a:t>	Strong Market Validation </a:t>
            </a:r>
          </a:p>
          <a:p>
            <a:pPr algn="ctr">
              <a:lnSpc>
                <a:spcPts val="3174"/>
              </a:lnSpc>
            </a:pPr>
            <a:endParaRPr lang="en-US" sz="2645" b="1">
              <a:solidFill>
                <a:srgbClr val="537B66"/>
              </a:solidFill>
              <a:latin typeface="Poppins Bold"/>
              <a:ea typeface="Poppins Bold"/>
              <a:cs typeface="Poppins Bold"/>
              <a:sym typeface="Poppins Bold"/>
            </a:endParaRPr>
          </a:p>
          <a:p>
            <a:pPr algn="ctr">
              <a:lnSpc>
                <a:spcPts val="3174"/>
              </a:lnSpc>
            </a:pPr>
            <a:r>
              <a:rPr lang="en-US" sz="2645">
                <a:solidFill>
                  <a:srgbClr val="000000"/>
                </a:solidFill>
                <a:latin typeface="Poppins"/>
                <a:ea typeface="Poppins"/>
                <a:cs typeface="Poppins"/>
                <a:sym typeface="Poppins"/>
              </a:rPr>
              <a:t>Results validated the need for an all-in-one approach to travel planning; users want to avoid switching between several apps.</a:t>
            </a:r>
          </a:p>
          <a:p>
            <a:pPr algn="l">
              <a:lnSpc>
                <a:spcPts val="3174"/>
              </a:lnSpc>
            </a:pPr>
            <a:endParaRPr lang="en-US" sz="2645">
              <a:solidFill>
                <a:srgbClr val="000000"/>
              </a:solidFill>
              <a:latin typeface="Poppins"/>
              <a:ea typeface="Poppins"/>
              <a:cs typeface="Poppins"/>
              <a:sym typeface="Poppins"/>
            </a:endParaRPr>
          </a:p>
          <a:p>
            <a:pPr algn="l">
              <a:lnSpc>
                <a:spcPts val="3174"/>
              </a:lnSpc>
            </a:pPr>
            <a:endParaRPr lang="en-US" sz="2645">
              <a:solidFill>
                <a:srgbClr val="000000"/>
              </a:solidFill>
              <a:latin typeface="Poppins"/>
              <a:ea typeface="Poppins"/>
              <a:cs typeface="Poppins"/>
              <a:sym typeface="Poppins"/>
            </a:endParaRPr>
          </a:p>
          <a:p>
            <a:pPr algn="l">
              <a:lnSpc>
                <a:spcPts val="3174"/>
              </a:lnSpc>
            </a:pPr>
            <a:endParaRPr lang="en-US" sz="2645">
              <a:solidFill>
                <a:srgbClr val="000000"/>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sp>
        <p:nvSpPr>
          <p:cNvPr id="2" name="Freeform 2"/>
          <p:cNvSpPr/>
          <p:nvPr/>
        </p:nvSpPr>
        <p:spPr>
          <a:xfrm>
            <a:off x="1950720" y="3573998"/>
            <a:ext cx="5852160" cy="2508069"/>
          </a:xfrm>
          <a:custGeom>
            <a:avLst/>
            <a:gdLst/>
            <a:ahLst/>
            <a:cxnLst/>
            <a:rect l="l" t="t" r="r" b="b"/>
            <a:pathLst>
              <a:path w="5852160" h="2508069">
                <a:moveTo>
                  <a:pt x="0" y="0"/>
                </a:moveTo>
                <a:lnTo>
                  <a:pt x="5852160" y="0"/>
                </a:lnTo>
                <a:lnTo>
                  <a:pt x="5852160" y="2508068"/>
                </a:lnTo>
                <a:lnTo>
                  <a:pt x="0" y="2508068"/>
                </a:lnTo>
                <a:lnTo>
                  <a:pt x="0" y="0"/>
                </a:lnTo>
                <a:close/>
              </a:path>
            </a:pathLst>
          </a:custGeom>
          <a:blipFill>
            <a:blip r:embed="rId2"/>
            <a:stretch>
              <a:fillRect/>
            </a:stretch>
          </a:blipFill>
        </p:spPr>
        <p:txBody>
          <a:bodyPr/>
          <a:lstStyle/>
          <a:p>
            <a:endParaRPr lang="en-GB"/>
          </a:p>
        </p:txBody>
      </p:sp>
      <p:sp>
        <p:nvSpPr>
          <p:cNvPr id="3" name="TextBox 3"/>
          <p:cNvSpPr txBox="1"/>
          <p:nvPr/>
        </p:nvSpPr>
        <p:spPr>
          <a:xfrm>
            <a:off x="1797081" y="1992112"/>
            <a:ext cx="6479070" cy="1008710"/>
          </a:xfrm>
          <a:prstGeom prst="rect">
            <a:avLst/>
          </a:prstGeom>
        </p:spPr>
        <p:txBody>
          <a:bodyPr lIns="0" tIns="0" rIns="0" bIns="0" rtlCol="0" anchor="t">
            <a:spAutoFit/>
          </a:bodyPr>
          <a:lstStyle/>
          <a:p>
            <a:pPr algn="l">
              <a:lnSpc>
                <a:spcPts val="1958"/>
              </a:lnSpc>
            </a:pPr>
            <a:endParaRPr/>
          </a:p>
          <a:p>
            <a:pPr algn="ctr">
              <a:lnSpc>
                <a:spcPts val="1958"/>
              </a:lnSpc>
            </a:pPr>
            <a:r>
              <a:rPr lang="en-US" sz="1813">
                <a:solidFill>
                  <a:srgbClr val="000000"/>
                </a:solidFill>
                <a:latin typeface="Poppins"/>
                <a:ea typeface="Poppins"/>
                <a:cs typeface="Poppins"/>
                <a:sym typeface="Poppins"/>
              </a:rPr>
              <a:t>Based on the data collected from the questionnaire, the following 4 personas were created to achieve a more user-centric approach to the design of our app.</a:t>
            </a:r>
          </a:p>
        </p:txBody>
      </p:sp>
      <p:sp>
        <p:nvSpPr>
          <p:cNvPr id="4" name="TextBox 4"/>
          <p:cNvSpPr txBox="1"/>
          <p:nvPr/>
        </p:nvSpPr>
        <p:spPr>
          <a:xfrm>
            <a:off x="444889" y="342123"/>
            <a:ext cx="8577191" cy="901699"/>
          </a:xfrm>
          <a:prstGeom prst="rect">
            <a:avLst/>
          </a:prstGeom>
        </p:spPr>
        <p:txBody>
          <a:bodyPr lIns="0" tIns="0" rIns="0" bIns="0" rtlCol="0" anchor="t">
            <a:spAutoFit/>
          </a:bodyPr>
          <a:lstStyle/>
          <a:p>
            <a:pPr algn="ctr">
              <a:lnSpc>
                <a:spcPts val="7000"/>
              </a:lnSpc>
            </a:pPr>
            <a:r>
              <a:rPr lang="en-US" sz="5000" b="1">
                <a:solidFill>
                  <a:srgbClr val="537B66"/>
                </a:solidFill>
                <a:latin typeface="Poppins Bold"/>
                <a:ea typeface="Poppins Bold"/>
                <a:cs typeface="Poppins Bold"/>
                <a:sym typeface="Poppins Bold"/>
              </a:rPr>
              <a:t>Persona Development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3058" y="1430388"/>
            <a:ext cx="4734538" cy="5036742"/>
            <a:chOff x="0" y="0"/>
            <a:chExt cx="3017520" cy="3210128"/>
          </a:xfrm>
        </p:grpSpPr>
        <p:sp>
          <p:nvSpPr>
            <p:cNvPr id="3" name="Freeform 3" descr="A screenshot of a computer  AI-generated content may be incorrect."/>
            <p:cNvSpPr/>
            <p:nvPr/>
          </p:nvSpPr>
          <p:spPr>
            <a:xfrm>
              <a:off x="0" y="0"/>
              <a:ext cx="3017520" cy="3210179"/>
            </a:xfrm>
            <a:custGeom>
              <a:avLst/>
              <a:gdLst/>
              <a:ahLst/>
              <a:cxnLst/>
              <a:rect l="l" t="t" r="r" b="b"/>
              <a:pathLst>
                <a:path w="3017520" h="3210179">
                  <a:moveTo>
                    <a:pt x="0" y="0"/>
                  </a:moveTo>
                  <a:lnTo>
                    <a:pt x="3017520" y="0"/>
                  </a:lnTo>
                  <a:lnTo>
                    <a:pt x="3017520" y="3210179"/>
                  </a:lnTo>
                  <a:lnTo>
                    <a:pt x="0" y="3210179"/>
                  </a:lnTo>
                  <a:lnTo>
                    <a:pt x="0" y="0"/>
                  </a:lnTo>
                  <a:close/>
                </a:path>
              </a:pathLst>
            </a:custGeom>
            <a:blipFill>
              <a:blip r:embed="rId2"/>
              <a:stretch>
                <a:fillRect l="-29" r="-29" b="1"/>
              </a:stretch>
            </a:blipFill>
          </p:spPr>
          <p:txBody>
            <a:bodyPr/>
            <a:lstStyle/>
            <a:p>
              <a:endParaRPr lang="en-GB"/>
            </a:p>
          </p:txBody>
        </p:sp>
      </p:grpSp>
      <p:sp>
        <p:nvSpPr>
          <p:cNvPr id="4" name="Freeform 4"/>
          <p:cNvSpPr/>
          <p:nvPr/>
        </p:nvSpPr>
        <p:spPr>
          <a:xfrm rot="-975370">
            <a:off x="3286989" y="447493"/>
            <a:ext cx="1108942" cy="846828"/>
          </a:xfrm>
          <a:custGeom>
            <a:avLst/>
            <a:gdLst/>
            <a:ahLst/>
            <a:cxnLst/>
            <a:rect l="l" t="t" r="r" b="b"/>
            <a:pathLst>
              <a:path w="1108942" h="846828">
                <a:moveTo>
                  <a:pt x="0" y="0"/>
                </a:moveTo>
                <a:lnTo>
                  <a:pt x="1108942" y="0"/>
                </a:lnTo>
                <a:lnTo>
                  <a:pt x="1108942" y="846828"/>
                </a:lnTo>
                <a:lnTo>
                  <a:pt x="0" y="8468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5" name="Freeform 5"/>
          <p:cNvSpPr/>
          <p:nvPr/>
        </p:nvSpPr>
        <p:spPr>
          <a:xfrm rot="-1353311">
            <a:off x="8604459" y="488174"/>
            <a:ext cx="1097265" cy="822949"/>
          </a:xfrm>
          <a:custGeom>
            <a:avLst/>
            <a:gdLst/>
            <a:ahLst/>
            <a:cxnLst/>
            <a:rect l="l" t="t" r="r" b="b"/>
            <a:pathLst>
              <a:path w="1097265" h="822949">
                <a:moveTo>
                  <a:pt x="0" y="0"/>
                </a:moveTo>
                <a:lnTo>
                  <a:pt x="1097265" y="0"/>
                </a:lnTo>
                <a:lnTo>
                  <a:pt x="1097265" y="822949"/>
                </a:lnTo>
                <a:lnTo>
                  <a:pt x="0" y="8229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grpSp>
        <p:nvGrpSpPr>
          <p:cNvPr id="6" name="Group 6"/>
          <p:cNvGrpSpPr>
            <a:grpSpLocks noChangeAspect="1"/>
          </p:cNvGrpSpPr>
          <p:nvPr/>
        </p:nvGrpSpPr>
        <p:grpSpPr>
          <a:xfrm>
            <a:off x="4797595" y="1490090"/>
            <a:ext cx="4841068" cy="4841068"/>
            <a:chOff x="0" y="0"/>
            <a:chExt cx="2838450" cy="2838450"/>
          </a:xfrm>
        </p:grpSpPr>
        <p:sp>
          <p:nvSpPr>
            <p:cNvPr id="7" name="Freeform 7"/>
            <p:cNvSpPr/>
            <p:nvPr/>
          </p:nvSpPr>
          <p:spPr>
            <a:xfrm>
              <a:off x="0" y="0"/>
              <a:ext cx="2838450" cy="2838450"/>
            </a:xfrm>
            <a:custGeom>
              <a:avLst/>
              <a:gdLst/>
              <a:ahLst/>
              <a:cxnLst/>
              <a:rect l="l" t="t" r="r" b="b"/>
              <a:pathLst>
                <a:path w="2838450" h="2838450">
                  <a:moveTo>
                    <a:pt x="0" y="0"/>
                  </a:moveTo>
                  <a:lnTo>
                    <a:pt x="2838450" y="0"/>
                  </a:lnTo>
                  <a:lnTo>
                    <a:pt x="2838450" y="2838450"/>
                  </a:lnTo>
                  <a:lnTo>
                    <a:pt x="0" y="2838450"/>
                  </a:lnTo>
                  <a:close/>
                </a:path>
              </a:pathLst>
            </a:custGeom>
            <a:blipFill>
              <a:blip r:embed="rId7"/>
              <a:stretch>
                <a:fillRect/>
              </a:stretch>
            </a:blipFill>
          </p:spPr>
          <p:txBody>
            <a:bodyPr/>
            <a:lstStyle/>
            <a:p>
              <a:endParaRPr lang="en-GB"/>
            </a:p>
          </p:txBody>
        </p:sp>
        <p:sp>
          <p:nvSpPr>
            <p:cNvPr id="8" name="Freeform 8"/>
            <p:cNvSpPr/>
            <p:nvPr/>
          </p:nvSpPr>
          <p:spPr>
            <a:xfrm>
              <a:off x="115570" y="389890"/>
              <a:ext cx="2598420" cy="2070100"/>
            </a:xfrm>
            <a:custGeom>
              <a:avLst/>
              <a:gdLst/>
              <a:ahLst/>
              <a:cxnLst/>
              <a:rect l="l" t="t" r="r" b="b"/>
              <a:pathLst>
                <a:path w="2598420" h="2070100">
                  <a:moveTo>
                    <a:pt x="0" y="0"/>
                  </a:moveTo>
                  <a:lnTo>
                    <a:pt x="2598420" y="0"/>
                  </a:lnTo>
                  <a:lnTo>
                    <a:pt x="2598420" y="2070100"/>
                  </a:lnTo>
                  <a:lnTo>
                    <a:pt x="0" y="2070100"/>
                  </a:lnTo>
                  <a:close/>
                </a:path>
              </a:pathLst>
            </a:custGeom>
            <a:solidFill>
              <a:srgbClr val="000000">
                <a:alpha val="0"/>
              </a:srgbClr>
            </a:solidFill>
            <a:ln w="12700">
              <a:solidFill>
                <a:srgbClr val="000000"/>
              </a:solidFill>
            </a:ln>
          </p:spPr>
          <p:txBody>
            <a:bodyPr/>
            <a:lstStyle/>
            <a:p>
              <a:endParaRPr lang="en-GB"/>
            </a:p>
          </p:txBody>
        </p:sp>
      </p:grpSp>
      <p:grpSp>
        <p:nvGrpSpPr>
          <p:cNvPr id="9" name="Group 9"/>
          <p:cNvGrpSpPr/>
          <p:nvPr/>
        </p:nvGrpSpPr>
        <p:grpSpPr>
          <a:xfrm>
            <a:off x="5014020" y="2143969"/>
            <a:ext cx="4413699" cy="3539323"/>
            <a:chOff x="0" y="0"/>
            <a:chExt cx="1634703" cy="1310860"/>
          </a:xfrm>
        </p:grpSpPr>
        <p:sp>
          <p:nvSpPr>
            <p:cNvPr id="10" name="Freeform 10"/>
            <p:cNvSpPr/>
            <p:nvPr/>
          </p:nvSpPr>
          <p:spPr>
            <a:xfrm>
              <a:off x="0" y="0"/>
              <a:ext cx="1634704" cy="1310860"/>
            </a:xfrm>
            <a:custGeom>
              <a:avLst/>
              <a:gdLst/>
              <a:ahLst/>
              <a:cxnLst/>
              <a:rect l="l" t="t" r="r" b="b"/>
              <a:pathLst>
                <a:path w="1634704" h="1310860">
                  <a:moveTo>
                    <a:pt x="0" y="0"/>
                  </a:moveTo>
                  <a:lnTo>
                    <a:pt x="1634704" y="0"/>
                  </a:lnTo>
                  <a:lnTo>
                    <a:pt x="1634704" y="1310860"/>
                  </a:lnTo>
                  <a:lnTo>
                    <a:pt x="0" y="1310860"/>
                  </a:lnTo>
                  <a:close/>
                </a:path>
              </a:pathLst>
            </a:custGeom>
            <a:solidFill>
              <a:srgbClr val="FFFAEE"/>
            </a:solidFill>
          </p:spPr>
          <p:txBody>
            <a:bodyPr/>
            <a:lstStyle/>
            <a:p>
              <a:endParaRPr lang="en-GB"/>
            </a:p>
          </p:txBody>
        </p:sp>
        <p:sp>
          <p:nvSpPr>
            <p:cNvPr id="11" name="TextBox 11"/>
            <p:cNvSpPr txBox="1"/>
            <p:nvPr/>
          </p:nvSpPr>
          <p:spPr>
            <a:xfrm>
              <a:off x="0" y="-47625"/>
              <a:ext cx="1634703" cy="1358485"/>
            </a:xfrm>
            <a:prstGeom prst="rect">
              <a:avLst/>
            </a:prstGeom>
          </p:spPr>
          <p:txBody>
            <a:bodyPr lIns="50800" tIns="50800" rIns="50800" bIns="50800" rtlCol="0" anchor="ctr"/>
            <a:lstStyle/>
            <a:p>
              <a:pPr algn="ctr">
                <a:lnSpc>
                  <a:spcPts val="1960"/>
                </a:lnSpc>
                <a:spcBef>
                  <a:spcPct val="0"/>
                </a:spcBef>
              </a:pPr>
              <a:endParaRPr/>
            </a:p>
          </p:txBody>
        </p:sp>
      </p:grpSp>
      <p:sp>
        <p:nvSpPr>
          <p:cNvPr id="12" name="TextBox 12"/>
          <p:cNvSpPr txBox="1"/>
          <p:nvPr/>
        </p:nvSpPr>
        <p:spPr>
          <a:xfrm>
            <a:off x="4872038" y="3446949"/>
            <a:ext cx="9525" cy="354626"/>
          </a:xfrm>
          <a:prstGeom prst="rect">
            <a:avLst/>
          </a:prstGeom>
        </p:spPr>
        <p:txBody>
          <a:bodyPr lIns="0" tIns="0" rIns="0" bIns="0" rtlCol="0" anchor="t">
            <a:spAutoFit/>
          </a:bodyPr>
          <a:lstStyle/>
          <a:p>
            <a:pPr algn="ctr">
              <a:lnSpc>
                <a:spcPts val="2913"/>
              </a:lnSpc>
              <a:spcBef>
                <a:spcPct val="0"/>
              </a:spcBef>
            </a:pPr>
            <a:endParaRPr/>
          </a:p>
        </p:txBody>
      </p:sp>
      <p:sp>
        <p:nvSpPr>
          <p:cNvPr id="13" name="TextBox 13"/>
          <p:cNvSpPr txBox="1"/>
          <p:nvPr/>
        </p:nvSpPr>
        <p:spPr>
          <a:xfrm>
            <a:off x="5120513" y="232732"/>
            <a:ext cx="3466406" cy="1095375"/>
          </a:xfrm>
          <a:prstGeom prst="rect">
            <a:avLst/>
          </a:prstGeom>
        </p:spPr>
        <p:txBody>
          <a:bodyPr lIns="0" tIns="0" rIns="0" bIns="0" rtlCol="0" anchor="t">
            <a:spAutoFit/>
          </a:bodyPr>
          <a:lstStyle/>
          <a:p>
            <a:pPr algn="ctr">
              <a:lnSpc>
                <a:spcPts val="8400"/>
              </a:lnSpc>
            </a:pPr>
            <a:r>
              <a:rPr lang="en-US" sz="6000" b="1">
                <a:solidFill>
                  <a:srgbClr val="3B6D89"/>
                </a:solidFill>
                <a:latin typeface="Poppins Bold"/>
                <a:ea typeface="Poppins Bold"/>
                <a:cs typeface="Poppins Bold"/>
                <a:sym typeface="Poppins Bold"/>
              </a:rPr>
              <a:t>Scenario</a:t>
            </a:r>
          </a:p>
        </p:txBody>
      </p:sp>
      <p:sp>
        <p:nvSpPr>
          <p:cNvPr id="14" name="TextBox 14"/>
          <p:cNvSpPr txBox="1"/>
          <p:nvPr/>
        </p:nvSpPr>
        <p:spPr>
          <a:xfrm>
            <a:off x="78187" y="232732"/>
            <a:ext cx="3212604" cy="1095375"/>
          </a:xfrm>
          <a:prstGeom prst="rect">
            <a:avLst/>
          </a:prstGeom>
        </p:spPr>
        <p:txBody>
          <a:bodyPr lIns="0" tIns="0" rIns="0" bIns="0" rtlCol="0" anchor="t">
            <a:spAutoFit/>
          </a:bodyPr>
          <a:lstStyle/>
          <a:p>
            <a:pPr algn="ctr">
              <a:lnSpc>
                <a:spcPts val="8400"/>
              </a:lnSpc>
            </a:pPr>
            <a:r>
              <a:rPr lang="en-US" sz="6000" b="1">
                <a:solidFill>
                  <a:srgbClr val="3B6D89"/>
                </a:solidFill>
                <a:latin typeface="Poppins Bold"/>
                <a:ea typeface="Poppins Bold"/>
                <a:cs typeface="Poppins Bold"/>
                <a:sym typeface="Poppins Bold"/>
              </a:rPr>
              <a:t>Persona</a:t>
            </a:r>
          </a:p>
        </p:txBody>
      </p:sp>
      <p:sp>
        <p:nvSpPr>
          <p:cNvPr id="15" name="TextBox 15"/>
          <p:cNvSpPr txBox="1"/>
          <p:nvPr/>
        </p:nvSpPr>
        <p:spPr>
          <a:xfrm>
            <a:off x="5120513" y="2352531"/>
            <a:ext cx="4307206" cy="2888565"/>
          </a:xfrm>
          <a:prstGeom prst="rect">
            <a:avLst/>
          </a:prstGeom>
        </p:spPr>
        <p:txBody>
          <a:bodyPr lIns="0" tIns="0" rIns="0" bIns="0" rtlCol="0" anchor="t">
            <a:spAutoFit/>
          </a:bodyPr>
          <a:lstStyle/>
          <a:p>
            <a:pPr algn="l">
              <a:lnSpc>
                <a:spcPts val="1526"/>
              </a:lnSpc>
              <a:spcBef>
                <a:spcPct val="0"/>
              </a:spcBef>
            </a:pPr>
            <a:r>
              <a:rPr lang="en-US" sz="1413">
                <a:solidFill>
                  <a:srgbClr val="000000"/>
                </a:solidFill>
                <a:latin typeface="Poppins"/>
                <a:ea typeface="Poppins"/>
                <a:cs typeface="Poppins"/>
                <a:sym typeface="Poppins"/>
              </a:rPr>
              <a:t> Omar wants to find an authentic, off-the-beaten-path leather tannery deep within the old city (medina) of Marrakech. Frustration: Language barriers and confusing, unreliable public transport hinder deep cultural exploration.</a:t>
            </a:r>
          </a:p>
          <a:p>
            <a:pPr algn="l">
              <a:lnSpc>
                <a:spcPts val="1526"/>
              </a:lnSpc>
              <a:spcBef>
                <a:spcPct val="0"/>
              </a:spcBef>
            </a:pPr>
            <a:r>
              <a:rPr lang="en-US" sz="1413">
                <a:solidFill>
                  <a:srgbClr val="000000"/>
                </a:solidFill>
                <a:latin typeface="Poppins"/>
                <a:ea typeface="Poppins"/>
                <a:cs typeface="Poppins"/>
                <a:sym typeface="Poppins"/>
              </a:rPr>
              <a:t>Omar is exploring Marrakech. He wants to visit a specific, small, and highly recommended lplace mentioned by a local vlogger he trusts. This location is not listed on standard tourist maps and requires navigating a maze of unmarked, narrow alleys within the ancient medina. He knows his cell service will be patchy, if available at all, once he dives deep into the city's core, worried about where he will end up.</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1715884"/>
            <a:ext cx="4876800" cy="4989052"/>
            <a:chOff x="0" y="0"/>
            <a:chExt cx="3017520" cy="3086976"/>
          </a:xfrm>
        </p:grpSpPr>
        <p:sp>
          <p:nvSpPr>
            <p:cNvPr id="3" name="Freeform 3" descr="A screenshot of a computer  AI-generated content may be incorrect."/>
            <p:cNvSpPr/>
            <p:nvPr/>
          </p:nvSpPr>
          <p:spPr>
            <a:xfrm>
              <a:off x="0" y="0"/>
              <a:ext cx="3017520" cy="3086989"/>
            </a:xfrm>
            <a:custGeom>
              <a:avLst/>
              <a:gdLst/>
              <a:ahLst/>
              <a:cxnLst/>
              <a:rect l="l" t="t" r="r" b="b"/>
              <a:pathLst>
                <a:path w="3017520" h="3086989">
                  <a:moveTo>
                    <a:pt x="0" y="0"/>
                  </a:moveTo>
                  <a:lnTo>
                    <a:pt x="3017520" y="0"/>
                  </a:lnTo>
                  <a:lnTo>
                    <a:pt x="3017520" y="3086989"/>
                  </a:lnTo>
                  <a:lnTo>
                    <a:pt x="0" y="3086989"/>
                  </a:lnTo>
                  <a:lnTo>
                    <a:pt x="0" y="0"/>
                  </a:lnTo>
                  <a:close/>
                </a:path>
              </a:pathLst>
            </a:custGeom>
            <a:blipFill>
              <a:blip r:embed="rId2"/>
              <a:stretch>
                <a:fillRect l="-43" r="-43"/>
              </a:stretch>
            </a:blipFill>
          </p:spPr>
          <p:txBody>
            <a:bodyPr/>
            <a:lstStyle/>
            <a:p>
              <a:endParaRPr lang="en-GB"/>
            </a:p>
          </p:txBody>
        </p:sp>
      </p:grpSp>
      <p:grpSp>
        <p:nvGrpSpPr>
          <p:cNvPr id="4" name="Group 4"/>
          <p:cNvGrpSpPr>
            <a:grpSpLocks noChangeAspect="1"/>
          </p:cNvGrpSpPr>
          <p:nvPr/>
        </p:nvGrpSpPr>
        <p:grpSpPr>
          <a:xfrm>
            <a:off x="4876800" y="1772010"/>
            <a:ext cx="4876800" cy="4876800"/>
            <a:chOff x="0" y="0"/>
            <a:chExt cx="2838450" cy="2838450"/>
          </a:xfrm>
        </p:grpSpPr>
        <p:sp>
          <p:nvSpPr>
            <p:cNvPr id="5" name="Freeform 5"/>
            <p:cNvSpPr/>
            <p:nvPr/>
          </p:nvSpPr>
          <p:spPr>
            <a:xfrm>
              <a:off x="0" y="0"/>
              <a:ext cx="2838450" cy="2838450"/>
            </a:xfrm>
            <a:custGeom>
              <a:avLst/>
              <a:gdLst/>
              <a:ahLst/>
              <a:cxnLst/>
              <a:rect l="l" t="t" r="r" b="b"/>
              <a:pathLst>
                <a:path w="2838450" h="2838450">
                  <a:moveTo>
                    <a:pt x="0" y="0"/>
                  </a:moveTo>
                  <a:lnTo>
                    <a:pt x="2838450" y="0"/>
                  </a:lnTo>
                  <a:lnTo>
                    <a:pt x="2838450" y="2838450"/>
                  </a:lnTo>
                  <a:lnTo>
                    <a:pt x="0" y="2838450"/>
                  </a:lnTo>
                  <a:close/>
                </a:path>
              </a:pathLst>
            </a:custGeom>
            <a:blipFill>
              <a:blip r:embed="rId3"/>
              <a:stretch>
                <a:fillRect/>
              </a:stretch>
            </a:blipFill>
          </p:spPr>
          <p:txBody>
            <a:bodyPr/>
            <a:lstStyle/>
            <a:p>
              <a:endParaRPr lang="en-GB"/>
            </a:p>
          </p:txBody>
        </p:sp>
        <p:sp>
          <p:nvSpPr>
            <p:cNvPr id="6" name="Freeform 6"/>
            <p:cNvSpPr/>
            <p:nvPr/>
          </p:nvSpPr>
          <p:spPr>
            <a:xfrm>
              <a:off x="115570" y="389890"/>
              <a:ext cx="2598420" cy="2070100"/>
            </a:xfrm>
            <a:custGeom>
              <a:avLst/>
              <a:gdLst/>
              <a:ahLst/>
              <a:cxnLst/>
              <a:rect l="l" t="t" r="r" b="b"/>
              <a:pathLst>
                <a:path w="2598420" h="2070100">
                  <a:moveTo>
                    <a:pt x="0" y="0"/>
                  </a:moveTo>
                  <a:lnTo>
                    <a:pt x="2598420" y="0"/>
                  </a:lnTo>
                  <a:lnTo>
                    <a:pt x="2598420" y="2070100"/>
                  </a:lnTo>
                  <a:lnTo>
                    <a:pt x="0" y="2070100"/>
                  </a:lnTo>
                  <a:close/>
                </a:path>
              </a:pathLst>
            </a:custGeom>
            <a:solidFill>
              <a:srgbClr val="000000">
                <a:alpha val="0"/>
              </a:srgbClr>
            </a:solidFill>
            <a:ln w="12700">
              <a:solidFill>
                <a:srgbClr val="000000"/>
              </a:solidFill>
            </a:ln>
          </p:spPr>
          <p:txBody>
            <a:bodyPr/>
            <a:lstStyle/>
            <a:p>
              <a:endParaRPr lang="en-GB"/>
            </a:p>
          </p:txBody>
        </p:sp>
      </p:grpSp>
      <p:sp>
        <p:nvSpPr>
          <p:cNvPr id="7" name="Freeform 7"/>
          <p:cNvSpPr/>
          <p:nvPr/>
        </p:nvSpPr>
        <p:spPr>
          <a:xfrm rot="-975370">
            <a:off x="3286989" y="447493"/>
            <a:ext cx="1108942" cy="846828"/>
          </a:xfrm>
          <a:custGeom>
            <a:avLst/>
            <a:gdLst/>
            <a:ahLst/>
            <a:cxnLst/>
            <a:rect l="l" t="t" r="r" b="b"/>
            <a:pathLst>
              <a:path w="1108942" h="846828">
                <a:moveTo>
                  <a:pt x="0" y="0"/>
                </a:moveTo>
                <a:lnTo>
                  <a:pt x="1108942" y="0"/>
                </a:lnTo>
                <a:lnTo>
                  <a:pt x="1108942" y="846828"/>
                </a:lnTo>
                <a:lnTo>
                  <a:pt x="0" y="846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8" name="TextBox 8"/>
          <p:cNvSpPr txBox="1"/>
          <p:nvPr/>
        </p:nvSpPr>
        <p:spPr>
          <a:xfrm>
            <a:off x="78187" y="232732"/>
            <a:ext cx="3212604" cy="1095375"/>
          </a:xfrm>
          <a:prstGeom prst="rect">
            <a:avLst/>
          </a:prstGeom>
        </p:spPr>
        <p:txBody>
          <a:bodyPr lIns="0" tIns="0" rIns="0" bIns="0" rtlCol="0" anchor="t">
            <a:spAutoFit/>
          </a:bodyPr>
          <a:lstStyle/>
          <a:p>
            <a:pPr algn="ctr">
              <a:lnSpc>
                <a:spcPts val="8400"/>
              </a:lnSpc>
            </a:pPr>
            <a:r>
              <a:rPr lang="en-US" sz="6000" b="1">
                <a:solidFill>
                  <a:srgbClr val="3B6D89"/>
                </a:solidFill>
                <a:latin typeface="Poppins Bold"/>
                <a:ea typeface="Poppins Bold"/>
                <a:cs typeface="Poppins Bold"/>
                <a:sym typeface="Poppins Bold"/>
              </a:rPr>
              <a:t>Persona</a:t>
            </a:r>
          </a:p>
        </p:txBody>
      </p:sp>
      <p:sp>
        <p:nvSpPr>
          <p:cNvPr id="9" name="Freeform 9"/>
          <p:cNvSpPr/>
          <p:nvPr/>
        </p:nvSpPr>
        <p:spPr>
          <a:xfrm rot="-1353311">
            <a:off x="8604459" y="488174"/>
            <a:ext cx="1097265" cy="822949"/>
          </a:xfrm>
          <a:custGeom>
            <a:avLst/>
            <a:gdLst/>
            <a:ahLst/>
            <a:cxnLst/>
            <a:rect l="l" t="t" r="r" b="b"/>
            <a:pathLst>
              <a:path w="1097265" h="822949">
                <a:moveTo>
                  <a:pt x="0" y="0"/>
                </a:moveTo>
                <a:lnTo>
                  <a:pt x="1097265" y="0"/>
                </a:lnTo>
                <a:lnTo>
                  <a:pt x="1097265" y="822949"/>
                </a:lnTo>
                <a:lnTo>
                  <a:pt x="0" y="8229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0" name="TextBox 10"/>
          <p:cNvSpPr txBox="1"/>
          <p:nvPr/>
        </p:nvSpPr>
        <p:spPr>
          <a:xfrm rot="-72397">
            <a:off x="5008561" y="339446"/>
            <a:ext cx="3478150" cy="1095375"/>
          </a:xfrm>
          <a:prstGeom prst="rect">
            <a:avLst/>
          </a:prstGeom>
        </p:spPr>
        <p:txBody>
          <a:bodyPr lIns="0" tIns="0" rIns="0" bIns="0" rtlCol="0" anchor="t">
            <a:spAutoFit/>
          </a:bodyPr>
          <a:lstStyle/>
          <a:p>
            <a:pPr algn="ctr">
              <a:lnSpc>
                <a:spcPts val="8400"/>
              </a:lnSpc>
            </a:pPr>
            <a:r>
              <a:rPr lang="en-US" sz="6000" b="1">
                <a:solidFill>
                  <a:srgbClr val="3B6D89"/>
                </a:solidFill>
                <a:latin typeface="Poppins Bold"/>
                <a:ea typeface="Poppins Bold"/>
                <a:cs typeface="Poppins Bold"/>
                <a:sym typeface="Poppins Bold"/>
              </a:rPr>
              <a:t>Scenario</a:t>
            </a:r>
          </a:p>
        </p:txBody>
      </p:sp>
      <p:grpSp>
        <p:nvGrpSpPr>
          <p:cNvPr id="11" name="Group 11"/>
          <p:cNvGrpSpPr/>
          <p:nvPr/>
        </p:nvGrpSpPr>
        <p:grpSpPr>
          <a:xfrm>
            <a:off x="5085363" y="2408325"/>
            <a:ext cx="4494155" cy="3608285"/>
            <a:chOff x="0" y="0"/>
            <a:chExt cx="1664502" cy="1336402"/>
          </a:xfrm>
        </p:grpSpPr>
        <p:sp>
          <p:nvSpPr>
            <p:cNvPr id="12" name="Freeform 12"/>
            <p:cNvSpPr/>
            <p:nvPr/>
          </p:nvSpPr>
          <p:spPr>
            <a:xfrm>
              <a:off x="0" y="0"/>
              <a:ext cx="1664502" cy="1336402"/>
            </a:xfrm>
            <a:custGeom>
              <a:avLst/>
              <a:gdLst/>
              <a:ahLst/>
              <a:cxnLst/>
              <a:rect l="l" t="t" r="r" b="b"/>
              <a:pathLst>
                <a:path w="1664502" h="1336402">
                  <a:moveTo>
                    <a:pt x="0" y="0"/>
                  </a:moveTo>
                  <a:lnTo>
                    <a:pt x="1664502" y="0"/>
                  </a:lnTo>
                  <a:lnTo>
                    <a:pt x="1664502" y="1336402"/>
                  </a:lnTo>
                  <a:lnTo>
                    <a:pt x="0" y="1336402"/>
                  </a:lnTo>
                  <a:close/>
                </a:path>
              </a:pathLst>
            </a:custGeom>
            <a:solidFill>
              <a:srgbClr val="FFFAEE"/>
            </a:solidFill>
          </p:spPr>
          <p:txBody>
            <a:bodyPr/>
            <a:lstStyle/>
            <a:p>
              <a:endParaRPr lang="en-GB"/>
            </a:p>
          </p:txBody>
        </p:sp>
        <p:sp>
          <p:nvSpPr>
            <p:cNvPr id="13" name="TextBox 13"/>
            <p:cNvSpPr txBox="1"/>
            <p:nvPr/>
          </p:nvSpPr>
          <p:spPr>
            <a:xfrm>
              <a:off x="0" y="-47625"/>
              <a:ext cx="1664502" cy="1384027"/>
            </a:xfrm>
            <a:prstGeom prst="rect">
              <a:avLst/>
            </a:prstGeom>
          </p:spPr>
          <p:txBody>
            <a:bodyPr lIns="50800" tIns="50800" rIns="50800" bIns="50800" rtlCol="0" anchor="ctr"/>
            <a:lstStyle/>
            <a:p>
              <a:pPr algn="ctr">
                <a:lnSpc>
                  <a:spcPts val="1960"/>
                </a:lnSpc>
                <a:spcBef>
                  <a:spcPct val="0"/>
                </a:spcBef>
              </a:pPr>
              <a:endParaRPr/>
            </a:p>
          </p:txBody>
        </p:sp>
      </p:grpSp>
      <p:sp>
        <p:nvSpPr>
          <p:cNvPr id="14" name="TextBox 14"/>
          <p:cNvSpPr txBox="1"/>
          <p:nvPr/>
        </p:nvSpPr>
        <p:spPr>
          <a:xfrm>
            <a:off x="5148384" y="2598678"/>
            <a:ext cx="4333632" cy="3023439"/>
          </a:xfrm>
          <a:prstGeom prst="rect">
            <a:avLst/>
          </a:prstGeom>
        </p:spPr>
        <p:txBody>
          <a:bodyPr lIns="0" tIns="0" rIns="0" bIns="0" rtlCol="0" anchor="t">
            <a:spAutoFit/>
          </a:bodyPr>
          <a:lstStyle/>
          <a:p>
            <a:pPr algn="just">
              <a:lnSpc>
                <a:spcPts val="1634"/>
              </a:lnSpc>
              <a:spcBef>
                <a:spcPct val="0"/>
              </a:spcBef>
            </a:pPr>
            <a:r>
              <a:rPr lang="en-US" sz="1513">
                <a:solidFill>
                  <a:srgbClr val="000000"/>
                </a:solidFill>
                <a:latin typeface="Poppins"/>
                <a:ea typeface="Poppins"/>
                <a:cs typeface="Poppins"/>
                <a:sym typeface="Poppins"/>
              </a:rPr>
              <a:t>Emma and her three friends are scheduled to take a pre-planned, hour-long Yoga class at 3:00 PM today in Ubud, which is already logged in the group itinerary. They have just finished lunch.</a:t>
            </a:r>
          </a:p>
          <a:p>
            <a:pPr algn="just">
              <a:lnSpc>
                <a:spcPts val="1634"/>
              </a:lnSpc>
              <a:spcBef>
                <a:spcPct val="0"/>
              </a:spcBef>
            </a:pPr>
            <a:r>
              <a:rPr lang="en-US" sz="1513">
                <a:solidFill>
                  <a:srgbClr val="000000"/>
                </a:solidFill>
                <a:latin typeface="Poppins"/>
                <a:ea typeface="Poppins"/>
                <a:cs typeface="Poppins"/>
                <a:sym typeface="Poppins"/>
              </a:rPr>
              <a:t>One of Emma's friends sees a highly-rated post on Instagram about an impromptu group beginner surf lesson starting at 3:30 PM at a beach. The group chat explodes with excited messages from everyone wanting to ditch the yoga for the surf lesson. The original yoga plan, the new surf activity details, and the required transportation change are now scattered across the itinerary app, Instagram, and WhatsApp.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sp>
        <p:nvSpPr>
          <p:cNvPr id="2" name="Freeform 2"/>
          <p:cNvSpPr/>
          <p:nvPr/>
        </p:nvSpPr>
        <p:spPr>
          <a:xfrm>
            <a:off x="0" y="1613891"/>
            <a:ext cx="5395248" cy="4927054"/>
          </a:xfrm>
          <a:custGeom>
            <a:avLst/>
            <a:gdLst/>
            <a:ahLst/>
            <a:cxnLst/>
            <a:rect l="l" t="t" r="r" b="b"/>
            <a:pathLst>
              <a:path w="5395248" h="4927054">
                <a:moveTo>
                  <a:pt x="0" y="0"/>
                </a:moveTo>
                <a:lnTo>
                  <a:pt x="5395248" y="0"/>
                </a:lnTo>
                <a:lnTo>
                  <a:pt x="5395248" y="4927055"/>
                </a:lnTo>
                <a:lnTo>
                  <a:pt x="0" y="4927055"/>
                </a:lnTo>
                <a:lnTo>
                  <a:pt x="0" y="0"/>
                </a:lnTo>
                <a:close/>
              </a:path>
            </a:pathLst>
          </a:custGeom>
          <a:blipFill>
            <a:blip r:embed="rId2"/>
            <a:stretch>
              <a:fillRect l="-11941" r="-6274"/>
            </a:stretch>
          </a:blipFill>
        </p:spPr>
        <p:txBody>
          <a:bodyPr/>
          <a:lstStyle/>
          <a:p>
            <a:endParaRPr lang="en-GB"/>
          </a:p>
        </p:txBody>
      </p:sp>
      <p:grpSp>
        <p:nvGrpSpPr>
          <p:cNvPr id="3" name="Group 3"/>
          <p:cNvGrpSpPr>
            <a:grpSpLocks noChangeAspect="1"/>
          </p:cNvGrpSpPr>
          <p:nvPr/>
        </p:nvGrpSpPr>
        <p:grpSpPr>
          <a:xfrm>
            <a:off x="5309779" y="1656626"/>
            <a:ext cx="4841585" cy="4841585"/>
            <a:chOff x="0" y="0"/>
            <a:chExt cx="2838450" cy="2838450"/>
          </a:xfrm>
        </p:grpSpPr>
        <p:sp>
          <p:nvSpPr>
            <p:cNvPr id="4" name="Freeform 4"/>
            <p:cNvSpPr/>
            <p:nvPr/>
          </p:nvSpPr>
          <p:spPr>
            <a:xfrm>
              <a:off x="0" y="0"/>
              <a:ext cx="2838450" cy="2838450"/>
            </a:xfrm>
            <a:custGeom>
              <a:avLst/>
              <a:gdLst/>
              <a:ahLst/>
              <a:cxnLst/>
              <a:rect l="l" t="t" r="r" b="b"/>
              <a:pathLst>
                <a:path w="2838450" h="2838450">
                  <a:moveTo>
                    <a:pt x="0" y="0"/>
                  </a:moveTo>
                  <a:lnTo>
                    <a:pt x="2838450" y="0"/>
                  </a:lnTo>
                  <a:lnTo>
                    <a:pt x="2838450" y="2838450"/>
                  </a:lnTo>
                  <a:lnTo>
                    <a:pt x="0" y="2838450"/>
                  </a:lnTo>
                  <a:close/>
                </a:path>
              </a:pathLst>
            </a:custGeom>
            <a:blipFill>
              <a:blip r:embed="rId3"/>
              <a:stretch>
                <a:fillRect/>
              </a:stretch>
            </a:blipFill>
          </p:spPr>
          <p:txBody>
            <a:bodyPr/>
            <a:lstStyle/>
            <a:p>
              <a:endParaRPr lang="en-GB"/>
            </a:p>
          </p:txBody>
        </p:sp>
        <p:sp>
          <p:nvSpPr>
            <p:cNvPr id="5" name="Freeform 5"/>
            <p:cNvSpPr/>
            <p:nvPr/>
          </p:nvSpPr>
          <p:spPr>
            <a:xfrm>
              <a:off x="115570" y="389890"/>
              <a:ext cx="2598420" cy="2070100"/>
            </a:xfrm>
            <a:custGeom>
              <a:avLst/>
              <a:gdLst/>
              <a:ahLst/>
              <a:cxnLst/>
              <a:rect l="l" t="t" r="r" b="b"/>
              <a:pathLst>
                <a:path w="2598420" h="2070100">
                  <a:moveTo>
                    <a:pt x="0" y="0"/>
                  </a:moveTo>
                  <a:lnTo>
                    <a:pt x="2598420" y="0"/>
                  </a:lnTo>
                  <a:lnTo>
                    <a:pt x="2598420" y="2070100"/>
                  </a:lnTo>
                  <a:lnTo>
                    <a:pt x="0" y="2070100"/>
                  </a:lnTo>
                  <a:close/>
                </a:path>
              </a:pathLst>
            </a:custGeom>
            <a:solidFill>
              <a:srgbClr val="000000">
                <a:alpha val="0"/>
              </a:srgbClr>
            </a:solidFill>
            <a:ln w="12700">
              <a:solidFill>
                <a:srgbClr val="000000"/>
              </a:solidFill>
            </a:ln>
          </p:spPr>
          <p:txBody>
            <a:bodyPr/>
            <a:lstStyle/>
            <a:p>
              <a:endParaRPr lang="en-GB"/>
            </a:p>
          </p:txBody>
        </p:sp>
      </p:grpSp>
      <p:grpSp>
        <p:nvGrpSpPr>
          <p:cNvPr id="6" name="Group 6"/>
          <p:cNvGrpSpPr/>
          <p:nvPr/>
        </p:nvGrpSpPr>
        <p:grpSpPr>
          <a:xfrm>
            <a:off x="5477747" y="2302010"/>
            <a:ext cx="4275853" cy="3619779"/>
            <a:chOff x="0" y="0"/>
            <a:chExt cx="1583649" cy="1340659"/>
          </a:xfrm>
        </p:grpSpPr>
        <p:sp>
          <p:nvSpPr>
            <p:cNvPr id="7" name="Freeform 7"/>
            <p:cNvSpPr/>
            <p:nvPr/>
          </p:nvSpPr>
          <p:spPr>
            <a:xfrm>
              <a:off x="0" y="0"/>
              <a:ext cx="1583649" cy="1340659"/>
            </a:xfrm>
            <a:custGeom>
              <a:avLst/>
              <a:gdLst/>
              <a:ahLst/>
              <a:cxnLst/>
              <a:rect l="l" t="t" r="r" b="b"/>
              <a:pathLst>
                <a:path w="1583649" h="1340659">
                  <a:moveTo>
                    <a:pt x="0" y="0"/>
                  </a:moveTo>
                  <a:lnTo>
                    <a:pt x="1583649" y="0"/>
                  </a:lnTo>
                  <a:lnTo>
                    <a:pt x="1583649" y="1340659"/>
                  </a:lnTo>
                  <a:lnTo>
                    <a:pt x="0" y="1340659"/>
                  </a:lnTo>
                  <a:close/>
                </a:path>
              </a:pathLst>
            </a:custGeom>
            <a:solidFill>
              <a:srgbClr val="FFFAEE"/>
            </a:solidFill>
          </p:spPr>
          <p:txBody>
            <a:bodyPr/>
            <a:lstStyle/>
            <a:p>
              <a:endParaRPr lang="en-GB"/>
            </a:p>
          </p:txBody>
        </p:sp>
        <p:sp>
          <p:nvSpPr>
            <p:cNvPr id="8" name="TextBox 8"/>
            <p:cNvSpPr txBox="1"/>
            <p:nvPr/>
          </p:nvSpPr>
          <p:spPr>
            <a:xfrm>
              <a:off x="0" y="-47625"/>
              <a:ext cx="1583649" cy="1388284"/>
            </a:xfrm>
            <a:prstGeom prst="rect">
              <a:avLst/>
            </a:prstGeom>
          </p:spPr>
          <p:txBody>
            <a:bodyPr lIns="50800" tIns="50800" rIns="50800" bIns="50800" rtlCol="0" anchor="ctr"/>
            <a:lstStyle/>
            <a:p>
              <a:pPr algn="ctr">
                <a:lnSpc>
                  <a:spcPts val="1960"/>
                </a:lnSpc>
                <a:spcBef>
                  <a:spcPct val="0"/>
                </a:spcBef>
              </a:pPr>
              <a:endParaRPr/>
            </a:p>
          </p:txBody>
        </p:sp>
      </p:grpSp>
      <p:sp>
        <p:nvSpPr>
          <p:cNvPr id="9" name="Freeform 9"/>
          <p:cNvSpPr/>
          <p:nvPr/>
        </p:nvSpPr>
        <p:spPr>
          <a:xfrm rot="-975370">
            <a:off x="3671499" y="447493"/>
            <a:ext cx="1108942" cy="846828"/>
          </a:xfrm>
          <a:custGeom>
            <a:avLst/>
            <a:gdLst/>
            <a:ahLst/>
            <a:cxnLst/>
            <a:rect l="l" t="t" r="r" b="b"/>
            <a:pathLst>
              <a:path w="1108942" h="846828">
                <a:moveTo>
                  <a:pt x="0" y="0"/>
                </a:moveTo>
                <a:lnTo>
                  <a:pt x="1108942" y="0"/>
                </a:lnTo>
                <a:lnTo>
                  <a:pt x="1108942" y="846828"/>
                </a:lnTo>
                <a:lnTo>
                  <a:pt x="0" y="846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0" name="TextBox 10"/>
          <p:cNvSpPr txBox="1"/>
          <p:nvPr/>
        </p:nvSpPr>
        <p:spPr>
          <a:xfrm>
            <a:off x="362536" y="261473"/>
            <a:ext cx="3212604" cy="1095375"/>
          </a:xfrm>
          <a:prstGeom prst="rect">
            <a:avLst/>
          </a:prstGeom>
        </p:spPr>
        <p:txBody>
          <a:bodyPr lIns="0" tIns="0" rIns="0" bIns="0" rtlCol="0" anchor="t">
            <a:spAutoFit/>
          </a:bodyPr>
          <a:lstStyle/>
          <a:p>
            <a:pPr algn="ctr">
              <a:lnSpc>
                <a:spcPts val="8400"/>
              </a:lnSpc>
            </a:pPr>
            <a:r>
              <a:rPr lang="en-US" sz="6000" b="1">
                <a:solidFill>
                  <a:srgbClr val="3B6D89"/>
                </a:solidFill>
                <a:latin typeface="Poppins Bold"/>
                <a:ea typeface="Poppins Bold"/>
                <a:cs typeface="Poppins Bold"/>
                <a:sym typeface="Poppins Bold"/>
              </a:rPr>
              <a:t>Persona</a:t>
            </a:r>
          </a:p>
        </p:txBody>
      </p:sp>
      <p:sp>
        <p:nvSpPr>
          <p:cNvPr id="11" name="TextBox 11"/>
          <p:cNvSpPr txBox="1"/>
          <p:nvPr/>
        </p:nvSpPr>
        <p:spPr>
          <a:xfrm>
            <a:off x="5309779" y="337232"/>
            <a:ext cx="3491516" cy="1095375"/>
          </a:xfrm>
          <a:prstGeom prst="rect">
            <a:avLst/>
          </a:prstGeom>
        </p:spPr>
        <p:txBody>
          <a:bodyPr lIns="0" tIns="0" rIns="0" bIns="0" rtlCol="0" anchor="t">
            <a:spAutoFit/>
          </a:bodyPr>
          <a:lstStyle/>
          <a:p>
            <a:pPr algn="ctr">
              <a:lnSpc>
                <a:spcPts val="8400"/>
              </a:lnSpc>
            </a:pPr>
            <a:r>
              <a:rPr lang="en-US" sz="6000" b="1">
                <a:solidFill>
                  <a:srgbClr val="3B6D89"/>
                </a:solidFill>
                <a:latin typeface="Poppins Bold"/>
                <a:ea typeface="Poppins Bold"/>
                <a:cs typeface="Poppins Bold"/>
                <a:sym typeface="Poppins Bold"/>
              </a:rPr>
              <a:t>Scenario</a:t>
            </a:r>
          </a:p>
        </p:txBody>
      </p:sp>
      <p:sp>
        <p:nvSpPr>
          <p:cNvPr id="12" name="Freeform 12"/>
          <p:cNvSpPr/>
          <p:nvPr/>
        </p:nvSpPr>
        <p:spPr>
          <a:xfrm rot="-1353311">
            <a:off x="8799758" y="488174"/>
            <a:ext cx="1097265" cy="822949"/>
          </a:xfrm>
          <a:custGeom>
            <a:avLst/>
            <a:gdLst/>
            <a:ahLst/>
            <a:cxnLst/>
            <a:rect l="l" t="t" r="r" b="b"/>
            <a:pathLst>
              <a:path w="1097265" h="822949">
                <a:moveTo>
                  <a:pt x="0" y="0"/>
                </a:moveTo>
                <a:lnTo>
                  <a:pt x="1097265" y="0"/>
                </a:lnTo>
                <a:lnTo>
                  <a:pt x="1097265" y="822949"/>
                </a:lnTo>
                <a:lnTo>
                  <a:pt x="0" y="8229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3" name="TextBox 13"/>
          <p:cNvSpPr txBox="1"/>
          <p:nvPr/>
        </p:nvSpPr>
        <p:spPr>
          <a:xfrm>
            <a:off x="5747855" y="2415083"/>
            <a:ext cx="3735636" cy="3720155"/>
          </a:xfrm>
          <a:prstGeom prst="rect">
            <a:avLst/>
          </a:prstGeom>
        </p:spPr>
        <p:txBody>
          <a:bodyPr lIns="0" tIns="0" rIns="0" bIns="0" rtlCol="0" anchor="t">
            <a:spAutoFit/>
          </a:bodyPr>
          <a:lstStyle/>
          <a:p>
            <a:pPr algn="l">
              <a:lnSpc>
                <a:spcPts val="1277"/>
              </a:lnSpc>
              <a:spcBef>
                <a:spcPct val="0"/>
              </a:spcBef>
            </a:pPr>
            <a:r>
              <a:rPr lang="en-US" sz="912">
                <a:solidFill>
                  <a:srgbClr val="32535A"/>
                </a:solidFill>
                <a:latin typeface="Poppins"/>
                <a:ea typeface="Poppins"/>
                <a:cs typeface="Poppins"/>
                <a:sym typeface="Poppins"/>
              </a:rPr>
              <a:t>Daniel Moore is a young professional who’s excited about an upcoming family trip. One evening, he sits at his desk trying to organize everything, flight tickets, hotel bookings, maps, schedules, and restaurant ideas. But with so many tabs and apps open, the information becomes tangled and overwhelming. He feels stressed, realizing he might miss something important. While trying to sort through the chaos on his phone, Daniel discovers an app called TripSync, an all-in-one travel organizer.</a:t>
            </a:r>
          </a:p>
          <a:p>
            <a:pPr algn="l">
              <a:lnSpc>
                <a:spcPts val="1277"/>
              </a:lnSpc>
              <a:spcBef>
                <a:spcPct val="0"/>
              </a:spcBef>
            </a:pPr>
            <a:endParaRPr lang="en-US" sz="912">
              <a:solidFill>
                <a:srgbClr val="32535A"/>
              </a:solidFill>
              <a:latin typeface="Poppins"/>
              <a:ea typeface="Poppins"/>
              <a:cs typeface="Poppins"/>
              <a:sym typeface="Poppins"/>
            </a:endParaRPr>
          </a:p>
          <a:p>
            <a:pPr algn="l">
              <a:lnSpc>
                <a:spcPts val="1277"/>
              </a:lnSpc>
              <a:spcBef>
                <a:spcPct val="0"/>
              </a:spcBef>
            </a:pPr>
            <a:r>
              <a:rPr lang="en-US" sz="912">
                <a:solidFill>
                  <a:srgbClr val="32535A"/>
                </a:solidFill>
                <a:latin typeface="Poppins"/>
                <a:ea typeface="Poppins"/>
                <a:cs typeface="Poppins"/>
                <a:sym typeface="Poppins"/>
              </a:rPr>
              <a:t>Curious, he downloads it. , he’s impressed: everything he needs for the trip reservations, schedules, maps can be stored and synced in one place. Feeling relieved, Daniel sits comfortably on his couch and starts adding all the details into TripSync. </a:t>
            </a:r>
          </a:p>
          <a:p>
            <a:pPr algn="l">
              <a:lnSpc>
                <a:spcPts val="1277"/>
              </a:lnSpc>
              <a:spcBef>
                <a:spcPct val="0"/>
              </a:spcBef>
            </a:pPr>
            <a:r>
              <a:rPr lang="en-US" sz="912">
                <a:solidFill>
                  <a:srgbClr val="32535A"/>
                </a:solidFill>
                <a:latin typeface="Poppins"/>
                <a:ea typeface="Poppins"/>
                <a:cs typeface="Poppins"/>
                <a:sym typeface="Poppins"/>
              </a:rPr>
              <a:t>The app automatically organizes his itinerary, helps him confirm bookings, suggests helpful reminders. For the first time that week, he feels in control of the trip.  His family feels more relaxed knowing Daniel has everything handled. Once they reach the city, Daniel uses the app’s built-in navigation to guide his family through busy streets, helping them find key locations, restaurants, and landmarks safely and easily.</a:t>
            </a:r>
          </a:p>
          <a:p>
            <a:pPr algn="ctr">
              <a:lnSpc>
                <a:spcPts val="1277"/>
              </a:lnSpc>
              <a:spcBef>
                <a:spcPct val="0"/>
              </a:spcBef>
            </a:pPr>
            <a:endParaRPr lang="en-US" sz="912">
              <a:solidFill>
                <a:srgbClr val="32535A"/>
              </a:solidFill>
              <a:latin typeface="Poppins"/>
              <a:ea typeface="Poppins"/>
              <a:cs typeface="Poppins"/>
              <a:sym typeface="Poppins"/>
            </a:endParaRPr>
          </a:p>
          <a:p>
            <a:pPr algn="ctr">
              <a:lnSpc>
                <a:spcPts val="1277"/>
              </a:lnSpc>
              <a:spcBef>
                <a:spcPct val="0"/>
              </a:spcBef>
            </a:pPr>
            <a:endParaRPr lang="en-US" sz="912">
              <a:solidFill>
                <a:srgbClr val="32535A"/>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sp>
        <p:nvSpPr>
          <p:cNvPr id="2" name="Freeform 2"/>
          <p:cNvSpPr/>
          <p:nvPr/>
        </p:nvSpPr>
        <p:spPr>
          <a:xfrm>
            <a:off x="50726" y="1224915"/>
            <a:ext cx="5185166" cy="5104412"/>
          </a:xfrm>
          <a:custGeom>
            <a:avLst/>
            <a:gdLst/>
            <a:ahLst/>
            <a:cxnLst/>
            <a:rect l="l" t="t" r="r" b="b"/>
            <a:pathLst>
              <a:path w="5185166" h="5104412">
                <a:moveTo>
                  <a:pt x="0" y="0"/>
                </a:moveTo>
                <a:lnTo>
                  <a:pt x="5185166" y="0"/>
                </a:lnTo>
                <a:lnTo>
                  <a:pt x="5185166" y="5104412"/>
                </a:lnTo>
                <a:lnTo>
                  <a:pt x="0" y="5104412"/>
                </a:lnTo>
                <a:lnTo>
                  <a:pt x="0" y="0"/>
                </a:lnTo>
                <a:close/>
              </a:path>
            </a:pathLst>
          </a:custGeom>
          <a:blipFill>
            <a:blip r:embed="rId2"/>
            <a:stretch>
              <a:fillRect t="-3729" r="-1880" b="-3729"/>
            </a:stretch>
          </a:blipFill>
        </p:spPr>
        <p:txBody>
          <a:bodyPr/>
          <a:lstStyle/>
          <a:p>
            <a:endParaRPr lang="en-GB"/>
          </a:p>
        </p:txBody>
      </p:sp>
      <p:grpSp>
        <p:nvGrpSpPr>
          <p:cNvPr id="3" name="Group 3"/>
          <p:cNvGrpSpPr/>
          <p:nvPr/>
        </p:nvGrpSpPr>
        <p:grpSpPr>
          <a:xfrm>
            <a:off x="76676" y="1261110"/>
            <a:ext cx="1738312" cy="319088"/>
            <a:chOff x="0" y="0"/>
            <a:chExt cx="2317750" cy="425450"/>
          </a:xfrm>
        </p:grpSpPr>
        <p:sp>
          <p:nvSpPr>
            <p:cNvPr id="4" name="Freeform 4"/>
            <p:cNvSpPr/>
            <p:nvPr/>
          </p:nvSpPr>
          <p:spPr>
            <a:xfrm>
              <a:off x="50800" y="33289"/>
              <a:ext cx="2217103" cy="342067"/>
            </a:xfrm>
            <a:custGeom>
              <a:avLst/>
              <a:gdLst/>
              <a:ahLst/>
              <a:cxnLst/>
              <a:rect l="l" t="t" r="r" b="b"/>
              <a:pathLst>
                <a:path w="2217103" h="342067">
                  <a:moveTo>
                    <a:pt x="180340" y="128001"/>
                  </a:moveTo>
                  <a:cubicBezTo>
                    <a:pt x="1146810" y="107681"/>
                    <a:pt x="1311910" y="121651"/>
                    <a:pt x="1361440" y="144511"/>
                  </a:cubicBezTo>
                  <a:cubicBezTo>
                    <a:pt x="1376680" y="152131"/>
                    <a:pt x="1385570" y="159751"/>
                    <a:pt x="1386840" y="168641"/>
                  </a:cubicBezTo>
                  <a:cubicBezTo>
                    <a:pt x="1389380" y="180071"/>
                    <a:pt x="1380490" y="196581"/>
                    <a:pt x="1366520" y="205471"/>
                  </a:cubicBezTo>
                  <a:cubicBezTo>
                    <a:pt x="1334770" y="223251"/>
                    <a:pt x="1230630" y="213091"/>
                    <a:pt x="1165860" y="209281"/>
                  </a:cubicBezTo>
                  <a:cubicBezTo>
                    <a:pt x="1101090" y="205471"/>
                    <a:pt x="1052830" y="196581"/>
                    <a:pt x="977900" y="182611"/>
                  </a:cubicBezTo>
                  <a:cubicBezTo>
                    <a:pt x="863600" y="162291"/>
                    <a:pt x="695960" y="101331"/>
                    <a:pt x="547370" y="83551"/>
                  </a:cubicBezTo>
                  <a:cubicBezTo>
                    <a:pt x="393700" y="67041"/>
                    <a:pt x="95250" y="119111"/>
                    <a:pt x="72390" y="84821"/>
                  </a:cubicBezTo>
                  <a:cubicBezTo>
                    <a:pt x="64770" y="73391"/>
                    <a:pt x="74930" y="47991"/>
                    <a:pt x="91440" y="40371"/>
                  </a:cubicBezTo>
                  <a:cubicBezTo>
                    <a:pt x="130810" y="21321"/>
                    <a:pt x="276860" y="100061"/>
                    <a:pt x="388620" y="120381"/>
                  </a:cubicBezTo>
                  <a:cubicBezTo>
                    <a:pt x="529590" y="145781"/>
                    <a:pt x="739140" y="149591"/>
                    <a:pt x="869950" y="168641"/>
                  </a:cubicBezTo>
                  <a:cubicBezTo>
                    <a:pt x="961390" y="182611"/>
                    <a:pt x="1054100" y="196581"/>
                    <a:pt x="1101090" y="214361"/>
                  </a:cubicBezTo>
                  <a:cubicBezTo>
                    <a:pt x="1125220" y="223251"/>
                    <a:pt x="1140460" y="230871"/>
                    <a:pt x="1150620" y="242301"/>
                  </a:cubicBezTo>
                  <a:cubicBezTo>
                    <a:pt x="1159510" y="252461"/>
                    <a:pt x="1168400" y="266431"/>
                    <a:pt x="1165860" y="279131"/>
                  </a:cubicBezTo>
                  <a:cubicBezTo>
                    <a:pt x="1163320" y="296911"/>
                    <a:pt x="1131570" y="324851"/>
                    <a:pt x="1111250" y="333741"/>
                  </a:cubicBezTo>
                  <a:cubicBezTo>
                    <a:pt x="1093470" y="342631"/>
                    <a:pt x="1075690" y="340091"/>
                    <a:pt x="1055370" y="341361"/>
                  </a:cubicBezTo>
                  <a:cubicBezTo>
                    <a:pt x="1029970" y="342631"/>
                    <a:pt x="1012190" y="342631"/>
                    <a:pt x="971550" y="337551"/>
                  </a:cubicBezTo>
                  <a:cubicBezTo>
                    <a:pt x="862330" y="323581"/>
                    <a:pt x="551180" y="242301"/>
                    <a:pt x="377190" y="210551"/>
                  </a:cubicBezTo>
                  <a:cubicBezTo>
                    <a:pt x="243840" y="186421"/>
                    <a:pt x="66040" y="183881"/>
                    <a:pt x="20320" y="155941"/>
                  </a:cubicBezTo>
                  <a:cubicBezTo>
                    <a:pt x="6350" y="147051"/>
                    <a:pt x="0" y="138161"/>
                    <a:pt x="0" y="128001"/>
                  </a:cubicBezTo>
                  <a:cubicBezTo>
                    <a:pt x="0" y="117841"/>
                    <a:pt x="10160" y="102601"/>
                    <a:pt x="25400" y="96251"/>
                  </a:cubicBezTo>
                  <a:cubicBezTo>
                    <a:pt x="62230" y="82281"/>
                    <a:pt x="160020" y="115301"/>
                    <a:pt x="247650" y="119111"/>
                  </a:cubicBezTo>
                  <a:cubicBezTo>
                    <a:pt x="375920" y="125461"/>
                    <a:pt x="586740" y="112761"/>
                    <a:pt x="718820" y="117841"/>
                  </a:cubicBezTo>
                  <a:cubicBezTo>
                    <a:pt x="815340" y="120381"/>
                    <a:pt x="927100" y="121651"/>
                    <a:pt x="967740" y="134351"/>
                  </a:cubicBezTo>
                  <a:cubicBezTo>
                    <a:pt x="981710" y="139431"/>
                    <a:pt x="990600" y="143241"/>
                    <a:pt x="994410" y="152131"/>
                  </a:cubicBezTo>
                  <a:cubicBezTo>
                    <a:pt x="999490" y="162291"/>
                    <a:pt x="999490" y="181341"/>
                    <a:pt x="991870" y="191501"/>
                  </a:cubicBezTo>
                  <a:cubicBezTo>
                    <a:pt x="979170" y="205471"/>
                    <a:pt x="946150" y="208011"/>
                    <a:pt x="909320" y="213091"/>
                  </a:cubicBezTo>
                  <a:cubicBezTo>
                    <a:pt x="839470" y="221981"/>
                    <a:pt x="711200" y="218171"/>
                    <a:pt x="601980" y="215631"/>
                  </a:cubicBezTo>
                  <a:cubicBezTo>
                    <a:pt x="473710" y="210551"/>
                    <a:pt x="250190" y="209281"/>
                    <a:pt x="189230" y="183881"/>
                  </a:cubicBezTo>
                  <a:cubicBezTo>
                    <a:pt x="168910" y="174991"/>
                    <a:pt x="154940" y="163561"/>
                    <a:pt x="153670" y="150861"/>
                  </a:cubicBezTo>
                  <a:cubicBezTo>
                    <a:pt x="152400" y="139431"/>
                    <a:pt x="165100" y="119111"/>
                    <a:pt x="181610" y="112761"/>
                  </a:cubicBezTo>
                  <a:cubicBezTo>
                    <a:pt x="213360" y="100061"/>
                    <a:pt x="278130" y="138161"/>
                    <a:pt x="351790" y="139431"/>
                  </a:cubicBezTo>
                  <a:cubicBezTo>
                    <a:pt x="488950" y="143241"/>
                    <a:pt x="754380" y="92441"/>
                    <a:pt x="946150" y="78471"/>
                  </a:cubicBezTo>
                  <a:cubicBezTo>
                    <a:pt x="1125220" y="65771"/>
                    <a:pt x="1356360" y="51801"/>
                    <a:pt x="1466850" y="58151"/>
                  </a:cubicBezTo>
                  <a:cubicBezTo>
                    <a:pt x="1518920" y="60691"/>
                    <a:pt x="1560830" y="58151"/>
                    <a:pt x="1582420" y="75931"/>
                  </a:cubicBezTo>
                  <a:cubicBezTo>
                    <a:pt x="1596390" y="88631"/>
                    <a:pt x="1604010" y="115301"/>
                    <a:pt x="1600200" y="129271"/>
                  </a:cubicBezTo>
                  <a:cubicBezTo>
                    <a:pt x="1597660" y="141971"/>
                    <a:pt x="1584960" y="150861"/>
                    <a:pt x="1568450" y="159751"/>
                  </a:cubicBezTo>
                  <a:cubicBezTo>
                    <a:pt x="1531620" y="177531"/>
                    <a:pt x="1438910" y="183881"/>
                    <a:pt x="1371600" y="190231"/>
                  </a:cubicBezTo>
                  <a:cubicBezTo>
                    <a:pt x="1303020" y="197851"/>
                    <a:pt x="1244600" y="201661"/>
                    <a:pt x="1160780" y="200391"/>
                  </a:cubicBezTo>
                  <a:cubicBezTo>
                    <a:pt x="1033780" y="197851"/>
                    <a:pt x="812800" y="166101"/>
                    <a:pt x="684530" y="159751"/>
                  </a:cubicBezTo>
                  <a:cubicBezTo>
                    <a:pt x="596900" y="157211"/>
                    <a:pt x="480060" y="182611"/>
                    <a:pt x="462280" y="159751"/>
                  </a:cubicBezTo>
                  <a:cubicBezTo>
                    <a:pt x="454660" y="149591"/>
                    <a:pt x="464820" y="124191"/>
                    <a:pt x="476250" y="114031"/>
                  </a:cubicBezTo>
                  <a:cubicBezTo>
                    <a:pt x="486410" y="103871"/>
                    <a:pt x="500380" y="106411"/>
                    <a:pt x="528320" y="102601"/>
                  </a:cubicBezTo>
                  <a:cubicBezTo>
                    <a:pt x="632460" y="93711"/>
                    <a:pt x="1085850" y="101331"/>
                    <a:pt x="1263650" y="111491"/>
                  </a:cubicBezTo>
                  <a:cubicBezTo>
                    <a:pt x="1365250" y="116571"/>
                    <a:pt x="1412240" y="121651"/>
                    <a:pt x="1503680" y="134351"/>
                  </a:cubicBezTo>
                  <a:cubicBezTo>
                    <a:pt x="1629410" y="149591"/>
                    <a:pt x="1903730" y="168641"/>
                    <a:pt x="1946910" y="206741"/>
                  </a:cubicBezTo>
                  <a:cubicBezTo>
                    <a:pt x="1959610" y="216901"/>
                    <a:pt x="1960880" y="230871"/>
                    <a:pt x="1959610" y="241031"/>
                  </a:cubicBezTo>
                  <a:cubicBezTo>
                    <a:pt x="1957070" y="249921"/>
                    <a:pt x="1949450" y="256271"/>
                    <a:pt x="1938020" y="262621"/>
                  </a:cubicBezTo>
                  <a:cubicBezTo>
                    <a:pt x="1915160" y="276591"/>
                    <a:pt x="1850390" y="288021"/>
                    <a:pt x="1811020" y="293101"/>
                  </a:cubicBezTo>
                  <a:cubicBezTo>
                    <a:pt x="1779270" y="296911"/>
                    <a:pt x="1760220" y="295641"/>
                    <a:pt x="1723390" y="295641"/>
                  </a:cubicBezTo>
                  <a:cubicBezTo>
                    <a:pt x="1658620" y="295641"/>
                    <a:pt x="1560830" y="298181"/>
                    <a:pt x="1461770" y="284211"/>
                  </a:cubicBezTo>
                  <a:cubicBezTo>
                    <a:pt x="1328420" y="265161"/>
                    <a:pt x="1115060" y="191501"/>
                    <a:pt x="998220" y="168641"/>
                  </a:cubicBezTo>
                  <a:cubicBezTo>
                    <a:pt x="927100" y="154671"/>
                    <a:pt x="857250" y="159751"/>
                    <a:pt x="825500" y="144511"/>
                  </a:cubicBezTo>
                  <a:cubicBezTo>
                    <a:pt x="810260" y="138161"/>
                    <a:pt x="798830" y="129271"/>
                    <a:pt x="796290" y="119111"/>
                  </a:cubicBezTo>
                  <a:cubicBezTo>
                    <a:pt x="793750" y="110221"/>
                    <a:pt x="796290" y="93711"/>
                    <a:pt x="810260" y="84821"/>
                  </a:cubicBezTo>
                  <a:cubicBezTo>
                    <a:pt x="858520" y="51801"/>
                    <a:pt x="1139190" y="102601"/>
                    <a:pt x="1320800" y="102601"/>
                  </a:cubicBezTo>
                  <a:cubicBezTo>
                    <a:pt x="1530350" y="102601"/>
                    <a:pt x="1897380" y="56881"/>
                    <a:pt x="1992630" y="77201"/>
                  </a:cubicBezTo>
                  <a:cubicBezTo>
                    <a:pt x="2020570" y="83551"/>
                    <a:pt x="2035810" y="92441"/>
                    <a:pt x="2042160" y="102601"/>
                  </a:cubicBezTo>
                  <a:cubicBezTo>
                    <a:pt x="2047240" y="110221"/>
                    <a:pt x="2045970" y="120381"/>
                    <a:pt x="2042160" y="126731"/>
                  </a:cubicBezTo>
                  <a:cubicBezTo>
                    <a:pt x="2039620" y="135621"/>
                    <a:pt x="2033270" y="141971"/>
                    <a:pt x="2019300" y="148321"/>
                  </a:cubicBezTo>
                  <a:cubicBezTo>
                    <a:pt x="1977390" y="166101"/>
                    <a:pt x="1847850" y="171181"/>
                    <a:pt x="1728470" y="176261"/>
                  </a:cubicBezTo>
                  <a:cubicBezTo>
                    <a:pt x="1543050" y="185151"/>
                    <a:pt x="1098550" y="208011"/>
                    <a:pt x="1013460" y="174991"/>
                  </a:cubicBezTo>
                  <a:cubicBezTo>
                    <a:pt x="991870" y="167371"/>
                    <a:pt x="980440" y="155941"/>
                    <a:pt x="979170" y="144511"/>
                  </a:cubicBezTo>
                  <a:cubicBezTo>
                    <a:pt x="976630" y="133081"/>
                    <a:pt x="989330" y="115301"/>
                    <a:pt x="1004570" y="106411"/>
                  </a:cubicBezTo>
                  <a:cubicBezTo>
                    <a:pt x="1038860" y="88631"/>
                    <a:pt x="1121410" y="107681"/>
                    <a:pt x="1198880" y="103871"/>
                  </a:cubicBezTo>
                  <a:cubicBezTo>
                    <a:pt x="1316990" y="96251"/>
                    <a:pt x="1488440" y="72121"/>
                    <a:pt x="1640840" y="59421"/>
                  </a:cubicBezTo>
                  <a:cubicBezTo>
                    <a:pt x="1805940" y="46721"/>
                    <a:pt x="2073910" y="9891"/>
                    <a:pt x="2157730" y="30211"/>
                  </a:cubicBezTo>
                  <a:cubicBezTo>
                    <a:pt x="2186940" y="37831"/>
                    <a:pt x="2205990" y="50531"/>
                    <a:pt x="2213610" y="63231"/>
                  </a:cubicBezTo>
                  <a:cubicBezTo>
                    <a:pt x="2218690" y="70851"/>
                    <a:pt x="2217420" y="79741"/>
                    <a:pt x="2214880" y="87361"/>
                  </a:cubicBezTo>
                  <a:cubicBezTo>
                    <a:pt x="2211070" y="96251"/>
                    <a:pt x="2205990" y="102601"/>
                    <a:pt x="2190750" y="110221"/>
                  </a:cubicBezTo>
                  <a:cubicBezTo>
                    <a:pt x="2137410" y="135621"/>
                    <a:pt x="1931670" y="154671"/>
                    <a:pt x="1760220" y="166101"/>
                  </a:cubicBezTo>
                  <a:cubicBezTo>
                    <a:pt x="1511300" y="182611"/>
                    <a:pt x="935990" y="195311"/>
                    <a:pt x="843280" y="166101"/>
                  </a:cubicBezTo>
                  <a:cubicBezTo>
                    <a:pt x="824230" y="159751"/>
                    <a:pt x="815340" y="154671"/>
                    <a:pt x="811530" y="144511"/>
                  </a:cubicBezTo>
                  <a:cubicBezTo>
                    <a:pt x="808990" y="134351"/>
                    <a:pt x="811530" y="114031"/>
                    <a:pt x="826770" y="103871"/>
                  </a:cubicBezTo>
                  <a:cubicBezTo>
                    <a:pt x="906780" y="51801"/>
                    <a:pt x="1767840" y="100061"/>
                    <a:pt x="1863090" y="150861"/>
                  </a:cubicBezTo>
                  <a:cubicBezTo>
                    <a:pt x="1883410" y="161021"/>
                    <a:pt x="1888490" y="173721"/>
                    <a:pt x="1889760" y="186421"/>
                  </a:cubicBezTo>
                  <a:cubicBezTo>
                    <a:pt x="1892300" y="199121"/>
                    <a:pt x="1885950" y="216901"/>
                    <a:pt x="1875790" y="227061"/>
                  </a:cubicBezTo>
                  <a:cubicBezTo>
                    <a:pt x="1863090" y="241031"/>
                    <a:pt x="1837690" y="244841"/>
                    <a:pt x="1811020" y="252461"/>
                  </a:cubicBezTo>
                  <a:cubicBezTo>
                    <a:pt x="1766570" y="265161"/>
                    <a:pt x="1700530" y="275321"/>
                    <a:pt x="1630680" y="281671"/>
                  </a:cubicBezTo>
                  <a:cubicBezTo>
                    <a:pt x="1536700" y="289291"/>
                    <a:pt x="1390650" y="290561"/>
                    <a:pt x="1294130" y="288021"/>
                  </a:cubicBezTo>
                  <a:cubicBezTo>
                    <a:pt x="1221740" y="285481"/>
                    <a:pt x="1164590" y="281671"/>
                    <a:pt x="1104900" y="272781"/>
                  </a:cubicBezTo>
                  <a:cubicBezTo>
                    <a:pt x="1050290" y="263891"/>
                    <a:pt x="975360" y="256271"/>
                    <a:pt x="949960" y="237221"/>
                  </a:cubicBezTo>
                  <a:cubicBezTo>
                    <a:pt x="937260" y="227061"/>
                    <a:pt x="930910" y="213091"/>
                    <a:pt x="932180" y="202931"/>
                  </a:cubicBezTo>
                  <a:cubicBezTo>
                    <a:pt x="932180" y="194041"/>
                    <a:pt x="941070" y="181341"/>
                    <a:pt x="949960" y="177531"/>
                  </a:cubicBezTo>
                  <a:cubicBezTo>
                    <a:pt x="958850" y="172451"/>
                    <a:pt x="976630" y="173721"/>
                    <a:pt x="985520" y="180071"/>
                  </a:cubicBezTo>
                  <a:cubicBezTo>
                    <a:pt x="993140" y="185151"/>
                    <a:pt x="999490" y="199121"/>
                    <a:pt x="999490" y="208011"/>
                  </a:cubicBezTo>
                  <a:cubicBezTo>
                    <a:pt x="998220" y="216901"/>
                    <a:pt x="991870" y="230871"/>
                    <a:pt x="982980" y="235951"/>
                  </a:cubicBezTo>
                  <a:cubicBezTo>
                    <a:pt x="974090" y="239761"/>
                    <a:pt x="951230" y="238491"/>
                    <a:pt x="942340" y="232141"/>
                  </a:cubicBezTo>
                  <a:cubicBezTo>
                    <a:pt x="934720" y="225791"/>
                    <a:pt x="930910" y="211821"/>
                    <a:pt x="932180" y="201661"/>
                  </a:cubicBezTo>
                  <a:cubicBezTo>
                    <a:pt x="933450" y="192771"/>
                    <a:pt x="942340" y="180071"/>
                    <a:pt x="949960" y="176261"/>
                  </a:cubicBezTo>
                  <a:cubicBezTo>
                    <a:pt x="958850" y="172451"/>
                    <a:pt x="974090" y="172451"/>
                    <a:pt x="981710" y="177531"/>
                  </a:cubicBezTo>
                  <a:cubicBezTo>
                    <a:pt x="990600" y="182611"/>
                    <a:pt x="998220" y="195311"/>
                    <a:pt x="999490" y="204201"/>
                  </a:cubicBezTo>
                  <a:cubicBezTo>
                    <a:pt x="999490" y="213091"/>
                    <a:pt x="994410" y="228331"/>
                    <a:pt x="986790" y="233411"/>
                  </a:cubicBezTo>
                  <a:cubicBezTo>
                    <a:pt x="977900" y="239761"/>
                    <a:pt x="958850" y="241031"/>
                    <a:pt x="949960" y="237221"/>
                  </a:cubicBezTo>
                  <a:cubicBezTo>
                    <a:pt x="939800" y="232141"/>
                    <a:pt x="930910" y="213091"/>
                    <a:pt x="932180" y="202931"/>
                  </a:cubicBezTo>
                  <a:cubicBezTo>
                    <a:pt x="932180" y="194041"/>
                    <a:pt x="937260" y="182611"/>
                    <a:pt x="949960" y="177531"/>
                  </a:cubicBezTo>
                  <a:cubicBezTo>
                    <a:pt x="990600" y="158481"/>
                    <a:pt x="1179830" y="221981"/>
                    <a:pt x="1292860" y="228331"/>
                  </a:cubicBezTo>
                  <a:cubicBezTo>
                    <a:pt x="1403350" y="234681"/>
                    <a:pt x="1530350" y="228331"/>
                    <a:pt x="1621790" y="218171"/>
                  </a:cubicBezTo>
                  <a:cubicBezTo>
                    <a:pt x="1689100" y="210551"/>
                    <a:pt x="1757680" y="178801"/>
                    <a:pt x="1793240" y="185151"/>
                  </a:cubicBezTo>
                  <a:cubicBezTo>
                    <a:pt x="1812290" y="188961"/>
                    <a:pt x="1835150" y="202931"/>
                    <a:pt x="1832610" y="209281"/>
                  </a:cubicBezTo>
                  <a:cubicBezTo>
                    <a:pt x="1824990" y="235951"/>
                    <a:pt x="941070" y="199121"/>
                    <a:pt x="843280" y="166101"/>
                  </a:cubicBezTo>
                  <a:cubicBezTo>
                    <a:pt x="824230" y="159751"/>
                    <a:pt x="815340" y="154671"/>
                    <a:pt x="811530" y="144511"/>
                  </a:cubicBezTo>
                  <a:cubicBezTo>
                    <a:pt x="808990" y="134351"/>
                    <a:pt x="811530" y="115301"/>
                    <a:pt x="826770" y="103871"/>
                  </a:cubicBezTo>
                  <a:cubicBezTo>
                    <a:pt x="901700" y="51801"/>
                    <a:pt x="1504950" y="121651"/>
                    <a:pt x="1756410" y="105141"/>
                  </a:cubicBezTo>
                  <a:cubicBezTo>
                    <a:pt x="1930400" y="93711"/>
                    <a:pt x="2146300" y="20051"/>
                    <a:pt x="2195830" y="45451"/>
                  </a:cubicBezTo>
                  <a:cubicBezTo>
                    <a:pt x="2211070" y="53071"/>
                    <a:pt x="2217420" y="68311"/>
                    <a:pt x="2216150" y="79741"/>
                  </a:cubicBezTo>
                  <a:cubicBezTo>
                    <a:pt x="2214880" y="91171"/>
                    <a:pt x="2198370" y="107681"/>
                    <a:pt x="2183130" y="111491"/>
                  </a:cubicBezTo>
                  <a:cubicBezTo>
                    <a:pt x="2162810" y="116571"/>
                    <a:pt x="2129790" y="94981"/>
                    <a:pt x="2100580" y="91171"/>
                  </a:cubicBezTo>
                  <a:cubicBezTo>
                    <a:pt x="2068830" y="88631"/>
                    <a:pt x="2051050" y="91171"/>
                    <a:pt x="2001520" y="93711"/>
                  </a:cubicBezTo>
                  <a:cubicBezTo>
                    <a:pt x="1847850" y="102601"/>
                    <a:pt x="1210310" y="190231"/>
                    <a:pt x="1068070" y="180071"/>
                  </a:cubicBezTo>
                  <a:cubicBezTo>
                    <a:pt x="1024890" y="177531"/>
                    <a:pt x="995680" y="174991"/>
                    <a:pt x="984250" y="159751"/>
                  </a:cubicBezTo>
                  <a:cubicBezTo>
                    <a:pt x="976630" y="150861"/>
                    <a:pt x="979170" y="129271"/>
                    <a:pt x="984250" y="120381"/>
                  </a:cubicBezTo>
                  <a:cubicBezTo>
                    <a:pt x="989330" y="111491"/>
                    <a:pt x="996950" y="108951"/>
                    <a:pt x="1013460" y="105141"/>
                  </a:cubicBezTo>
                  <a:cubicBezTo>
                    <a:pt x="1087120" y="87361"/>
                    <a:pt x="1454150" y="121651"/>
                    <a:pt x="1637030" y="115301"/>
                  </a:cubicBezTo>
                  <a:cubicBezTo>
                    <a:pt x="1779270" y="110221"/>
                    <a:pt x="1967230" y="58151"/>
                    <a:pt x="2019300" y="82281"/>
                  </a:cubicBezTo>
                  <a:cubicBezTo>
                    <a:pt x="2037080" y="89901"/>
                    <a:pt x="2045970" y="107681"/>
                    <a:pt x="2044700" y="119111"/>
                  </a:cubicBezTo>
                  <a:cubicBezTo>
                    <a:pt x="2043430" y="130541"/>
                    <a:pt x="2029460" y="141971"/>
                    <a:pt x="2010410" y="149591"/>
                  </a:cubicBezTo>
                  <a:cubicBezTo>
                    <a:pt x="1971040" y="163561"/>
                    <a:pt x="1888490" y="141971"/>
                    <a:pt x="1797050" y="141971"/>
                  </a:cubicBezTo>
                  <a:cubicBezTo>
                    <a:pt x="1635760" y="141971"/>
                    <a:pt x="1308100" y="167371"/>
                    <a:pt x="1127760" y="163561"/>
                  </a:cubicBezTo>
                  <a:cubicBezTo>
                    <a:pt x="1004570" y="161021"/>
                    <a:pt x="859790" y="166101"/>
                    <a:pt x="817880" y="143241"/>
                  </a:cubicBezTo>
                  <a:cubicBezTo>
                    <a:pt x="802640" y="134351"/>
                    <a:pt x="796290" y="121651"/>
                    <a:pt x="796290" y="111491"/>
                  </a:cubicBezTo>
                  <a:cubicBezTo>
                    <a:pt x="795020" y="102601"/>
                    <a:pt x="798830" y="89901"/>
                    <a:pt x="810260" y="84821"/>
                  </a:cubicBezTo>
                  <a:cubicBezTo>
                    <a:pt x="836930" y="69581"/>
                    <a:pt x="930910" y="94981"/>
                    <a:pt x="1010920" y="110221"/>
                  </a:cubicBezTo>
                  <a:cubicBezTo>
                    <a:pt x="1132840" y="131811"/>
                    <a:pt x="1334770" y="204201"/>
                    <a:pt x="1465580" y="223251"/>
                  </a:cubicBezTo>
                  <a:cubicBezTo>
                    <a:pt x="1562100" y="235951"/>
                    <a:pt x="1639570" y="234681"/>
                    <a:pt x="1719580" y="230871"/>
                  </a:cubicBezTo>
                  <a:cubicBezTo>
                    <a:pt x="1794510" y="227061"/>
                    <a:pt x="1896110" y="186421"/>
                    <a:pt x="1932940" y="200391"/>
                  </a:cubicBezTo>
                  <a:cubicBezTo>
                    <a:pt x="1949450" y="206741"/>
                    <a:pt x="1960880" y="223251"/>
                    <a:pt x="1960880" y="233411"/>
                  </a:cubicBezTo>
                  <a:cubicBezTo>
                    <a:pt x="1959610" y="243571"/>
                    <a:pt x="1949450" y="258811"/>
                    <a:pt x="1930400" y="265161"/>
                  </a:cubicBezTo>
                  <a:cubicBezTo>
                    <a:pt x="1871980" y="284211"/>
                    <a:pt x="1621790" y="208011"/>
                    <a:pt x="1498600" y="191501"/>
                  </a:cubicBezTo>
                  <a:cubicBezTo>
                    <a:pt x="1408430" y="180071"/>
                    <a:pt x="1365250" y="173721"/>
                    <a:pt x="1263650" y="169911"/>
                  </a:cubicBezTo>
                  <a:cubicBezTo>
                    <a:pt x="1074420" y="161021"/>
                    <a:pt x="539750" y="220711"/>
                    <a:pt x="453390" y="172451"/>
                  </a:cubicBezTo>
                  <a:cubicBezTo>
                    <a:pt x="430530" y="159751"/>
                    <a:pt x="421640" y="138161"/>
                    <a:pt x="424180" y="124191"/>
                  </a:cubicBezTo>
                  <a:cubicBezTo>
                    <a:pt x="425450" y="111491"/>
                    <a:pt x="435610" y="98791"/>
                    <a:pt x="457200" y="91171"/>
                  </a:cubicBezTo>
                  <a:cubicBezTo>
                    <a:pt x="539750" y="60691"/>
                    <a:pt x="995680" y="136891"/>
                    <a:pt x="1159510" y="138161"/>
                  </a:cubicBezTo>
                  <a:cubicBezTo>
                    <a:pt x="1247140" y="138161"/>
                    <a:pt x="1297940" y="133081"/>
                    <a:pt x="1363980" y="126731"/>
                  </a:cubicBezTo>
                  <a:cubicBezTo>
                    <a:pt x="1427480" y="119111"/>
                    <a:pt x="1539240" y="83551"/>
                    <a:pt x="1548130" y="96251"/>
                  </a:cubicBezTo>
                  <a:cubicBezTo>
                    <a:pt x="1551940" y="102601"/>
                    <a:pt x="1539240" y="124191"/>
                    <a:pt x="1525270" y="130541"/>
                  </a:cubicBezTo>
                  <a:cubicBezTo>
                    <a:pt x="1497330" y="144511"/>
                    <a:pt x="1431290" y="119111"/>
                    <a:pt x="1365250" y="117841"/>
                  </a:cubicBezTo>
                  <a:cubicBezTo>
                    <a:pt x="1259840" y="116571"/>
                    <a:pt x="1103630" y="125461"/>
                    <a:pt x="952500" y="138161"/>
                  </a:cubicBezTo>
                  <a:cubicBezTo>
                    <a:pt x="769620" y="153401"/>
                    <a:pt x="454660" y="204201"/>
                    <a:pt x="347980" y="209281"/>
                  </a:cubicBezTo>
                  <a:cubicBezTo>
                    <a:pt x="309880" y="210551"/>
                    <a:pt x="297180" y="210551"/>
                    <a:pt x="270510" y="206741"/>
                  </a:cubicBezTo>
                  <a:cubicBezTo>
                    <a:pt x="238760" y="201661"/>
                    <a:pt x="190500" y="194041"/>
                    <a:pt x="172720" y="178801"/>
                  </a:cubicBezTo>
                  <a:cubicBezTo>
                    <a:pt x="161290" y="169911"/>
                    <a:pt x="152400" y="153401"/>
                    <a:pt x="153670" y="143241"/>
                  </a:cubicBezTo>
                  <a:cubicBezTo>
                    <a:pt x="156210" y="131811"/>
                    <a:pt x="165100" y="119111"/>
                    <a:pt x="181610" y="112761"/>
                  </a:cubicBezTo>
                  <a:cubicBezTo>
                    <a:pt x="237490" y="91171"/>
                    <a:pt x="464820" y="149591"/>
                    <a:pt x="600710" y="153401"/>
                  </a:cubicBezTo>
                  <a:cubicBezTo>
                    <a:pt x="728980" y="155941"/>
                    <a:pt x="927100" y="110221"/>
                    <a:pt x="975360" y="136891"/>
                  </a:cubicBezTo>
                  <a:cubicBezTo>
                    <a:pt x="993140" y="145781"/>
                    <a:pt x="1000760" y="164831"/>
                    <a:pt x="998220" y="176261"/>
                  </a:cubicBezTo>
                  <a:cubicBezTo>
                    <a:pt x="996950" y="187691"/>
                    <a:pt x="986790" y="197851"/>
                    <a:pt x="970280" y="204201"/>
                  </a:cubicBezTo>
                  <a:cubicBezTo>
                    <a:pt x="929640" y="218171"/>
                    <a:pt x="814070" y="181341"/>
                    <a:pt x="718820" y="177531"/>
                  </a:cubicBezTo>
                  <a:cubicBezTo>
                    <a:pt x="595630" y="172451"/>
                    <a:pt x="414020" y="192771"/>
                    <a:pt x="288290" y="186421"/>
                  </a:cubicBezTo>
                  <a:cubicBezTo>
                    <a:pt x="187960" y="182611"/>
                    <a:pt x="58420" y="177531"/>
                    <a:pt x="20320" y="155941"/>
                  </a:cubicBezTo>
                  <a:cubicBezTo>
                    <a:pt x="7620" y="148321"/>
                    <a:pt x="0" y="138161"/>
                    <a:pt x="0" y="128001"/>
                  </a:cubicBezTo>
                  <a:cubicBezTo>
                    <a:pt x="0" y="119111"/>
                    <a:pt x="6350" y="105141"/>
                    <a:pt x="19050" y="98791"/>
                  </a:cubicBezTo>
                  <a:cubicBezTo>
                    <a:pt x="45720" y="86091"/>
                    <a:pt x="110490" y="105141"/>
                    <a:pt x="182880" y="116571"/>
                  </a:cubicBezTo>
                  <a:cubicBezTo>
                    <a:pt x="323850" y="138161"/>
                    <a:pt x="633730" y="213091"/>
                    <a:pt x="803910" y="242301"/>
                  </a:cubicBezTo>
                  <a:cubicBezTo>
                    <a:pt x="920750" y="262621"/>
                    <a:pt x="1101090" y="290561"/>
                    <a:pt x="1102360" y="285481"/>
                  </a:cubicBezTo>
                  <a:cubicBezTo>
                    <a:pt x="1103630" y="281671"/>
                    <a:pt x="957580" y="243571"/>
                    <a:pt x="862330" y="228331"/>
                  </a:cubicBezTo>
                  <a:cubicBezTo>
                    <a:pt x="728980" y="206741"/>
                    <a:pt x="495300" y="205471"/>
                    <a:pt x="375920" y="187691"/>
                  </a:cubicBezTo>
                  <a:cubicBezTo>
                    <a:pt x="304800" y="176261"/>
                    <a:pt x="257810" y="162291"/>
                    <a:pt x="208280" y="148321"/>
                  </a:cubicBezTo>
                  <a:cubicBezTo>
                    <a:pt x="167640" y="138161"/>
                    <a:pt x="129540" y="128001"/>
                    <a:pt x="97790" y="112761"/>
                  </a:cubicBezTo>
                  <a:cubicBezTo>
                    <a:pt x="72390" y="101331"/>
                    <a:pt x="35560" y="87361"/>
                    <a:pt x="31750" y="70851"/>
                  </a:cubicBezTo>
                  <a:cubicBezTo>
                    <a:pt x="27940" y="55611"/>
                    <a:pt x="41910" y="30211"/>
                    <a:pt x="64770" y="17511"/>
                  </a:cubicBezTo>
                  <a:cubicBezTo>
                    <a:pt x="130810" y="-18049"/>
                    <a:pt x="429260" y="9891"/>
                    <a:pt x="554990" y="20051"/>
                  </a:cubicBezTo>
                  <a:cubicBezTo>
                    <a:pt x="635000" y="26401"/>
                    <a:pt x="680720" y="36561"/>
                    <a:pt x="748030" y="51801"/>
                  </a:cubicBezTo>
                  <a:cubicBezTo>
                    <a:pt x="822960" y="68311"/>
                    <a:pt x="909320" y="103871"/>
                    <a:pt x="982980" y="120381"/>
                  </a:cubicBezTo>
                  <a:cubicBezTo>
                    <a:pt x="1047750" y="133081"/>
                    <a:pt x="1103630" y="141971"/>
                    <a:pt x="1165860" y="145781"/>
                  </a:cubicBezTo>
                  <a:cubicBezTo>
                    <a:pt x="1229360" y="149591"/>
                    <a:pt x="1328420" y="128001"/>
                    <a:pt x="1361440" y="144511"/>
                  </a:cubicBezTo>
                  <a:cubicBezTo>
                    <a:pt x="1376680" y="152131"/>
                    <a:pt x="1388110" y="166101"/>
                    <a:pt x="1388110" y="176261"/>
                  </a:cubicBezTo>
                  <a:cubicBezTo>
                    <a:pt x="1388110" y="187691"/>
                    <a:pt x="1376680" y="200391"/>
                    <a:pt x="1358900" y="206741"/>
                  </a:cubicBezTo>
                  <a:cubicBezTo>
                    <a:pt x="1308100" y="224521"/>
                    <a:pt x="1148080" y="168641"/>
                    <a:pt x="1004570" y="163561"/>
                  </a:cubicBezTo>
                  <a:cubicBezTo>
                    <a:pt x="787400" y="154671"/>
                    <a:pt x="260350" y="208011"/>
                    <a:pt x="182880" y="196581"/>
                  </a:cubicBezTo>
                  <a:cubicBezTo>
                    <a:pt x="168910" y="195311"/>
                    <a:pt x="165100" y="194041"/>
                    <a:pt x="160020" y="188961"/>
                  </a:cubicBezTo>
                  <a:cubicBezTo>
                    <a:pt x="153670" y="182611"/>
                    <a:pt x="146050" y="168641"/>
                    <a:pt x="147320" y="159751"/>
                  </a:cubicBezTo>
                  <a:cubicBezTo>
                    <a:pt x="149860" y="148321"/>
                    <a:pt x="180340" y="128001"/>
                    <a:pt x="180340" y="128001"/>
                  </a:cubicBezTo>
                </a:path>
              </a:pathLst>
            </a:custGeom>
            <a:solidFill>
              <a:srgbClr val="CC8507"/>
            </a:solidFill>
            <a:ln cap="sq">
              <a:noFill/>
              <a:prstDash val="solid"/>
              <a:miter/>
            </a:ln>
          </p:spPr>
          <p:txBody>
            <a:bodyPr/>
            <a:lstStyle/>
            <a:p>
              <a:endParaRPr lang="en-GB"/>
            </a:p>
          </p:txBody>
        </p:sp>
      </p:grpSp>
      <p:grpSp>
        <p:nvGrpSpPr>
          <p:cNvPr id="5" name="Group 5"/>
          <p:cNvGrpSpPr/>
          <p:nvPr/>
        </p:nvGrpSpPr>
        <p:grpSpPr>
          <a:xfrm>
            <a:off x="2300764" y="1303020"/>
            <a:ext cx="1050608" cy="235267"/>
            <a:chOff x="0" y="0"/>
            <a:chExt cx="1400810" cy="313690"/>
          </a:xfrm>
        </p:grpSpPr>
        <p:sp>
          <p:nvSpPr>
            <p:cNvPr id="6" name="Freeform 6"/>
            <p:cNvSpPr/>
            <p:nvPr/>
          </p:nvSpPr>
          <p:spPr>
            <a:xfrm>
              <a:off x="50244" y="49988"/>
              <a:ext cx="1299746" cy="213004"/>
            </a:xfrm>
            <a:custGeom>
              <a:avLst/>
              <a:gdLst/>
              <a:ahLst/>
              <a:cxnLst/>
              <a:rect l="l" t="t" r="r" b="b"/>
              <a:pathLst>
                <a:path w="1299746" h="213004">
                  <a:moveTo>
                    <a:pt x="1005126" y="172262"/>
                  </a:moveTo>
                  <a:cubicBezTo>
                    <a:pt x="13256" y="205282"/>
                    <a:pt x="3096" y="196392"/>
                    <a:pt x="556" y="186232"/>
                  </a:cubicBezTo>
                  <a:cubicBezTo>
                    <a:pt x="-1984" y="177342"/>
                    <a:pt x="4366" y="163372"/>
                    <a:pt x="15796" y="151942"/>
                  </a:cubicBezTo>
                  <a:cubicBezTo>
                    <a:pt x="39926" y="129082"/>
                    <a:pt x="130096" y="104952"/>
                    <a:pt x="185976" y="89712"/>
                  </a:cubicBezTo>
                  <a:cubicBezTo>
                    <a:pt x="239316" y="75742"/>
                    <a:pt x="279956" y="66852"/>
                    <a:pt x="343456" y="60502"/>
                  </a:cubicBezTo>
                  <a:cubicBezTo>
                    <a:pt x="438706" y="50342"/>
                    <a:pt x="574596" y="59232"/>
                    <a:pt x="705406" y="51612"/>
                  </a:cubicBezTo>
                  <a:cubicBezTo>
                    <a:pt x="862886" y="41452"/>
                    <a:pt x="1137206" y="-6808"/>
                    <a:pt x="1222296" y="812"/>
                  </a:cubicBezTo>
                  <a:cubicBezTo>
                    <a:pt x="1251506" y="3352"/>
                    <a:pt x="1270556" y="7162"/>
                    <a:pt x="1279446" y="17322"/>
                  </a:cubicBezTo>
                  <a:cubicBezTo>
                    <a:pt x="1287066" y="24942"/>
                    <a:pt x="1287066" y="40182"/>
                    <a:pt x="1284526" y="47802"/>
                  </a:cubicBezTo>
                  <a:cubicBezTo>
                    <a:pt x="1280716" y="56692"/>
                    <a:pt x="1273096" y="63042"/>
                    <a:pt x="1260396" y="69392"/>
                  </a:cubicBezTo>
                  <a:cubicBezTo>
                    <a:pt x="1231186" y="84632"/>
                    <a:pt x="1152446" y="93522"/>
                    <a:pt x="1088946" y="102412"/>
                  </a:cubicBezTo>
                  <a:cubicBezTo>
                    <a:pt x="1010206" y="113842"/>
                    <a:pt x="926386" y="122732"/>
                    <a:pt x="824786" y="126542"/>
                  </a:cubicBezTo>
                  <a:cubicBezTo>
                    <a:pt x="687626" y="132892"/>
                    <a:pt x="401876" y="140512"/>
                    <a:pt x="339646" y="124002"/>
                  </a:cubicBezTo>
                  <a:cubicBezTo>
                    <a:pt x="323136" y="118922"/>
                    <a:pt x="316786" y="116382"/>
                    <a:pt x="311706" y="107492"/>
                  </a:cubicBezTo>
                  <a:cubicBezTo>
                    <a:pt x="305356" y="99872"/>
                    <a:pt x="304086" y="84632"/>
                    <a:pt x="307896" y="75742"/>
                  </a:cubicBezTo>
                  <a:cubicBezTo>
                    <a:pt x="312976" y="65582"/>
                    <a:pt x="323136" y="59232"/>
                    <a:pt x="342186" y="52882"/>
                  </a:cubicBezTo>
                  <a:cubicBezTo>
                    <a:pt x="406956" y="33832"/>
                    <a:pt x="669846" y="42722"/>
                    <a:pt x="822246" y="47802"/>
                  </a:cubicBezTo>
                  <a:cubicBezTo>
                    <a:pt x="960676" y="54152"/>
                    <a:pt x="1138476" y="64312"/>
                    <a:pt x="1217216" y="82092"/>
                  </a:cubicBezTo>
                  <a:cubicBezTo>
                    <a:pt x="1251506" y="90982"/>
                    <a:pt x="1278176" y="94792"/>
                    <a:pt x="1290876" y="110032"/>
                  </a:cubicBezTo>
                  <a:cubicBezTo>
                    <a:pt x="1299766" y="121462"/>
                    <a:pt x="1303576" y="144322"/>
                    <a:pt x="1294686" y="155752"/>
                  </a:cubicBezTo>
                  <a:cubicBezTo>
                    <a:pt x="1278176" y="178612"/>
                    <a:pt x="1205786" y="183692"/>
                    <a:pt x="1132126" y="190042"/>
                  </a:cubicBezTo>
                  <a:cubicBezTo>
                    <a:pt x="982266" y="202742"/>
                    <a:pt x="517446" y="206552"/>
                    <a:pt x="442516" y="165912"/>
                  </a:cubicBezTo>
                  <a:cubicBezTo>
                    <a:pt x="423466" y="154482"/>
                    <a:pt x="414576" y="139242"/>
                    <a:pt x="415846" y="127812"/>
                  </a:cubicBezTo>
                  <a:cubicBezTo>
                    <a:pt x="418386" y="115112"/>
                    <a:pt x="439976" y="97332"/>
                    <a:pt x="451406" y="96062"/>
                  </a:cubicBezTo>
                  <a:cubicBezTo>
                    <a:pt x="461566" y="94792"/>
                    <a:pt x="474266" y="104952"/>
                    <a:pt x="480616" y="111302"/>
                  </a:cubicBezTo>
                  <a:cubicBezTo>
                    <a:pt x="485696" y="117652"/>
                    <a:pt x="486966" y="126542"/>
                    <a:pt x="486966" y="132892"/>
                  </a:cubicBezTo>
                  <a:cubicBezTo>
                    <a:pt x="485696" y="140512"/>
                    <a:pt x="483156" y="149402"/>
                    <a:pt x="478076" y="154482"/>
                  </a:cubicBezTo>
                  <a:cubicBezTo>
                    <a:pt x="471726" y="160832"/>
                    <a:pt x="457756" y="168452"/>
                    <a:pt x="447596" y="165912"/>
                  </a:cubicBezTo>
                  <a:cubicBezTo>
                    <a:pt x="436166" y="164642"/>
                    <a:pt x="419656" y="148132"/>
                    <a:pt x="417116" y="136702"/>
                  </a:cubicBezTo>
                  <a:cubicBezTo>
                    <a:pt x="414576" y="127812"/>
                    <a:pt x="419656" y="112572"/>
                    <a:pt x="427276" y="106222"/>
                  </a:cubicBezTo>
                  <a:cubicBezTo>
                    <a:pt x="436166" y="98602"/>
                    <a:pt x="459026" y="96062"/>
                    <a:pt x="469186" y="101142"/>
                  </a:cubicBezTo>
                  <a:cubicBezTo>
                    <a:pt x="478076" y="106222"/>
                    <a:pt x="485696" y="120192"/>
                    <a:pt x="486966" y="129082"/>
                  </a:cubicBezTo>
                  <a:cubicBezTo>
                    <a:pt x="486966" y="139242"/>
                    <a:pt x="480616" y="153212"/>
                    <a:pt x="472996" y="159562"/>
                  </a:cubicBezTo>
                  <a:cubicBezTo>
                    <a:pt x="464106" y="165912"/>
                    <a:pt x="445056" y="167182"/>
                    <a:pt x="434896" y="162102"/>
                  </a:cubicBezTo>
                  <a:cubicBezTo>
                    <a:pt x="426006" y="158292"/>
                    <a:pt x="417116" y="145592"/>
                    <a:pt x="415846" y="135432"/>
                  </a:cubicBezTo>
                  <a:cubicBezTo>
                    <a:pt x="415846" y="125272"/>
                    <a:pt x="420926" y="108762"/>
                    <a:pt x="434896" y="99872"/>
                  </a:cubicBezTo>
                  <a:cubicBezTo>
                    <a:pt x="475536" y="75742"/>
                    <a:pt x="653336" y="96062"/>
                    <a:pt x="758746" y="99872"/>
                  </a:cubicBezTo>
                  <a:cubicBezTo>
                    <a:pt x="861616" y="103682"/>
                    <a:pt x="968296" y="125272"/>
                    <a:pt x="1061006" y="125272"/>
                  </a:cubicBezTo>
                  <a:cubicBezTo>
                    <a:pt x="1141016" y="125272"/>
                    <a:pt x="1252776" y="85902"/>
                    <a:pt x="1283256" y="104952"/>
                  </a:cubicBezTo>
                  <a:cubicBezTo>
                    <a:pt x="1297226" y="115112"/>
                    <a:pt x="1302306" y="137972"/>
                    <a:pt x="1298496" y="148132"/>
                  </a:cubicBezTo>
                  <a:cubicBezTo>
                    <a:pt x="1295956" y="158292"/>
                    <a:pt x="1280716" y="168452"/>
                    <a:pt x="1265476" y="169722"/>
                  </a:cubicBezTo>
                  <a:cubicBezTo>
                    <a:pt x="1242616" y="173532"/>
                    <a:pt x="1208326" y="148132"/>
                    <a:pt x="1166416" y="139242"/>
                  </a:cubicBezTo>
                  <a:cubicBezTo>
                    <a:pt x="1100376" y="126542"/>
                    <a:pt x="1008936" y="118922"/>
                    <a:pt x="906066" y="115112"/>
                  </a:cubicBezTo>
                  <a:cubicBezTo>
                    <a:pt x="753666" y="108762"/>
                    <a:pt x="408226" y="140512"/>
                    <a:pt x="339646" y="124002"/>
                  </a:cubicBezTo>
                  <a:cubicBezTo>
                    <a:pt x="323136" y="120192"/>
                    <a:pt x="315516" y="116382"/>
                    <a:pt x="311706" y="107492"/>
                  </a:cubicBezTo>
                  <a:cubicBezTo>
                    <a:pt x="305356" y="98602"/>
                    <a:pt x="306626" y="77012"/>
                    <a:pt x="311706" y="68122"/>
                  </a:cubicBezTo>
                  <a:cubicBezTo>
                    <a:pt x="318056" y="59232"/>
                    <a:pt x="326946" y="56692"/>
                    <a:pt x="342186" y="52882"/>
                  </a:cubicBezTo>
                  <a:cubicBezTo>
                    <a:pt x="382826" y="45262"/>
                    <a:pt x="508556" y="68122"/>
                    <a:pt x="589836" y="69392"/>
                  </a:cubicBezTo>
                  <a:cubicBezTo>
                    <a:pt x="667306" y="70662"/>
                    <a:pt x="729536" y="69392"/>
                    <a:pt x="817166" y="63042"/>
                  </a:cubicBezTo>
                  <a:cubicBezTo>
                    <a:pt x="939086" y="52882"/>
                    <a:pt x="1190546" y="-15698"/>
                    <a:pt x="1251506" y="3352"/>
                  </a:cubicBezTo>
                  <a:cubicBezTo>
                    <a:pt x="1271826" y="8432"/>
                    <a:pt x="1283256" y="21132"/>
                    <a:pt x="1285796" y="32562"/>
                  </a:cubicBezTo>
                  <a:cubicBezTo>
                    <a:pt x="1288336" y="41452"/>
                    <a:pt x="1281986" y="55422"/>
                    <a:pt x="1275636" y="61772"/>
                  </a:cubicBezTo>
                  <a:cubicBezTo>
                    <a:pt x="1269286" y="66852"/>
                    <a:pt x="1264206" y="68122"/>
                    <a:pt x="1252776" y="70662"/>
                  </a:cubicBezTo>
                  <a:cubicBezTo>
                    <a:pt x="1227376" y="75742"/>
                    <a:pt x="1171496" y="66852"/>
                    <a:pt x="1115616" y="69392"/>
                  </a:cubicBezTo>
                  <a:cubicBezTo>
                    <a:pt x="1025446" y="74472"/>
                    <a:pt x="885746" y="101142"/>
                    <a:pt x="763826" y="111302"/>
                  </a:cubicBezTo>
                  <a:cubicBezTo>
                    <a:pt x="630476" y="122732"/>
                    <a:pt x="451406" y="121462"/>
                    <a:pt x="348536" y="132892"/>
                  </a:cubicBezTo>
                  <a:cubicBezTo>
                    <a:pt x="288846" y="139242"/>
                    <a:pt x="254556" y="144322"/>
                    <a:pt x="205026" y="157022"/>
                  </a:cubicBezTo>
                  <a:cubicBezTo>
                    <a:pt x="150416" y="169722"/>
                    <a:pt x="69136" y="215442"/>
                    <a:pt x="34846" y="212902"/>
                  </a:cubicBezTo>
                  <a:cubicBezTo>
                    <a:pt x="19606" y="210362"/>
                    <a:pt x="6906" y="202742"/>
                    <a:pt x="3096" y="193852"/>
                  </a:cubicBezTo>
                  <a:cubicBezTo>
                    <a:pt x="-714" y="183692"/>
                    <a:pt x="556" y="164642"/>
                    <a:pt x="15796" y="151942"/>
                  </a:cubicBezTo>
                  <a:cubicBezTo>
                    <a:pt x="88186" y="94792"/>
                    <a:pt x="913686" y="90982"/>
                    <a:pt x="1002586" y="102412"/>
                  </a:cubicBezTo>
                  <a:cubicBezTo>
                    <a:pt x="1015286" y="104952"/>
                    <a:pt x="1019096" y="104952"/>
                    <a:pt x="1025446" y="110032"/>
                  </a:cubicBezTo>
                  <a:cubicBezTo>
                    <a:pt x="1031796" y="116382"/>
                    <a:pt x="1040686" y="130352"/>
                    <a:pt x="1038146" y="140512"/>
                  </a:cubicBezTo>
                  <a:cubicBezTo>
                    <a:pt x="1036876" y="151942"/>
                    <a:pt x="1005126" y="172262"/>
                    <a:pt x="1005126" y="172262"/>
                  </a:cubicBezTo>
                </a:path>
              </a:pathLst>
            </a:custGeom>
            <a:solidFill>
              <a:srgbClr val="CC8507"/>
            </a:solidFill>
            <a:ln cap="sq">
              <a:noFill/>
              <a:prstDash val="solid"/>
              <a:miter/>
            </a:ln>
          </p:spPr>
          <p:txBody>
            <a:bodyPr/>
            <a:lstStyle/>
            <a:p>
              <a:endParaRPr lang="en-GB"/>
            </a:p>
          </p:txBody>
        </p:sp>
      </p:grpSp>
      <p:grpSp>
        <p:nvGrpSpPr>
          <p:cNvPr id="7" name="Group 7"/>
          <p:cNvGrpSpPr/>
          <p:nvPr/>
        </p:nvGrpSpPr>
        <p:grpSpPr>
          <a:xfrm>
            <a:off x="76676" y="1224915"/>
            <a:ext cx="3375660" cy="313372"/>
            <a:chOff x="0" y="0"/>
            <a:chExt cx="4500880" cy="417830"/>
          </a:xfrm>
        </p:grpSpPr>
        <p:sp>
          <p:nvSpPr>
            <p:cNvPr id="8" name="Freeform 8"/>
            <p:cNvSpPr/>
            <p:nvPr/>
          </p:nvSpPr>
          <p:spPr>
            <a:xfrm>
              <a:off x="52366" y="43812"/>
              <a:ext cx="4394839" cy="329211"/>
            </a:xfrm>
            <a:custGeom>
              <a:avLst/>
              <a:gdLst/>
              <a:ahLst/>
              <a:cxnLst/>
              <a:rect l="l" t="t" r="r" b="b"/>
              <a:pathLst>
                <a:path w="4394839" h="329211">
                  <a:moveTo>
                    <a:pt x="0" y="126457"/>
                  </a:moveTo>
                  <a:cubicBezTo>
                    <a:pt x="37966" y="60365"/>
                    <a:pt x="62840" y="65966"/>
                    <a:pt x="81168" y="64846"/>
                  </a:cubicBezTo>
                  <a:cubicBezTo>
                    <a:pt x="98187" y="64846"/>
                    <a:pt x="115206" y="65966"/>
                    <a:pt x="129607" y="67087"/>
                  </a:cubicBezTo>
                  <a:cubicBezTo>
                    <a:pt x="144007" y="67087"/>
                    <a:pt x="163645" y="68207"/>
                    <a:pt x="171500" y="69327"/>
                  </a:cubicBezTo>
                  <a:cubicBezTo>
                    <a:pt x="174118" y="69327"/>
                    <a:pt x="174118" y="70447"/>
                    <a:pt x="176736" y="70447"/>
                  </a:cubicBezTo>
                  <a:cubicBezTo>
                    <a:pt x="181973" y="70447"/>
                    <a:pt x="189828" y="65966"/>
                    <a:pt x="198992" y="63726"/>
                  </a:cubicBezTo>
                  <a:cubicBezTo>
                    <a:pt x="212084" y="59245"/>
                    <a:pt x="231721" y="54765"/>
                    <a:pt x="250049" y="51404"/>
                  </a:cubicBezTo>
                  <a:cubicBezTo>
                    <a:pt x="273614" y="46923"/>
                    <a:pt x="306343" y="41322"/>
                    <a:pt x="328599" y="40202"/>
                  </a:cubicBezTo>
                  <a:cubicBezTo>
                    <a:pt x="345618" y="39082"/>
                    <a:pt x="356091" y="40202"/>
                    <a:pt x="373110" y="40202"/>
                  </a:cubicBezTo>
                  <a:cubicBezTo>
                    <a:pt x="395366" y="40202"/>
                    <a:pt x="425476" y="40202"/>
                    <a:pt x="450350" y="43563"/>
                  </a:cubicBezTo>
                  <a:cubicBezTo>
                    <a:pt x="475224" y="46923"/>
                    <a:pt x="522354" y="59245"/>
                    <a:pt x="524972" y="60365"/>
                  </a:cubicBezTo>
                  <a:cubicBezTo>
                    <a:pt x="524972" y="60365"/>
                    <a:pt x="524972" y="61486"/>
                    <a:pt x="524972" y="61486"/>
                  </a:cubicBezTo>
                  <a:cubicBezTo>
                    <a:pt x="524972" y="61486"/>
                    <a:pt x="530209" y="59245"/>
                    <a:pt x="535445" y="58125"/>
                  </a:cubicBezTo>
                  <a:cubicBezTo>
                    <a:pt x="545919" y="54765"/>
                    <a:pt x="565556" y="45803"/>
                    <a:pt x="582575" y="42442"/>
                  </a:cubicBezTo>
                  <a:cubicBezTo>
                    <a:pt x="602212" y="39082"/>
                    <a:pt x="625777" y="41322"/>
                    <a:pt x="646724" y="37962"/>
                  </a:cubicBezTo>
                  <a:cubicBezTo>
                    <a:pt x="665052" y="35721"/>
                    <a:pt x="683380" y="30120"/>
                    <a:pt x="700399" y="27880"/>
                  </a:cubicBezTo>
                  <a:cubicBezTo>
                    <a:pt x="716109" y="25640"/>
                    <a:pt x="729200" y="24519"/>
                    <a:pt x="746219" y="23399"/>
                  </a:cubicBezTo>
                  <a:cubicBezTo>
                    <a:pt x="764548" y="22279"/>
                    <a:pt x="788112" y="18919"/>
                    <a:pt x="806441" y="20039"/>
                  </a:cubicBezTo>
                  <a:cubicBezTo>
                    <a:pt x="822151" y="21159"/>
                    <a:pt x="836551" y="24519"/>
                    <a:pt x="852261" y="26760"/>
                  </a:cubicBezTo>
                  <a:cubicBezTo>
                    <a:pt x="869280" y="30120"/>
                    <a:pt x="888918" y="33481"/>
                    <a:pt x="907246" y="37962"/>
                  </a:cubicBezTo>
                  <a:cubicBezTo>
                    <a:pt x="926883" y="41322"/>
                    <a:pt x="945211" y="45803"/>
                    <a:pt x="964849" y="50284"/>
                  </a:cubicBezTo>
                  <a:cubicBezTo>
                    <a:pt x="985795" y="54765"/>
                    <a:pt x="1008051" y="58125"/>
                    <a:pt x="1028997" y="62606"/>
                  </a:cubicBezTo>
                  <a:cubicBezTo>
                    <a:pt x="1049944" y="65966"/>
                    <a:pt x="1070890" y="67087"/>
                    <a:pt x="1090528" y="70447"/>
                  </a:cubicBezTo>
                  <a:cubicBezTo>
                    <a:pt x="1110165" y="74928"/>
                    <a:pt x="1140276" y="81649"/>
                    <a:pt x="1150749" y="83889"/>
                  </a:cubicBezTo>
                  <a:cubicBezTo>
                    <a:pt x="1154676" y="83889"/>
                    <a:pt x="1154676" y="85010"/>
                    <a:pt x="1158604" y="85010"/>
                  </a:cubicBezTo>
                  <a:cubicBezTo>
                    <a:pt x="1171695" y="87250"/>
                    <a:pt x="1218825" y="87250"/>
                    <a:pt x="1239771" y="89490"/>
                  </a:cubicBezTo>
                  <a:cubicBezTo>
                    <a:pt x="1251554" y="90611"/>
                    <a:pt x="1262027" y="96211"/>
                    <a:pt x="1267264" y="92851"/>
                  </a:cubicBezTo>
                  <a:cubicBezTo>
                    <a:pt x="1272500" y="89490"/>
                    <a:pt x="1265955" y="77168"/>
                    <a:pt x="1271191" y="70447"/>
                  </a:cubicBezTo>
                  <a:cubicBezTo>
                    <a:pt x="1277737" y="62606"/>
                    <a:pt x="1297374" y="55885"/>
                    <a:pt x="1311775" y="51404"/>
                  </a:cubicBezTo>
                  <a:cubicBezTo>
                    <a:pt x="1326176" y="45803"/>
                    <a:pt x="1340576" y="42442"/>
                    <a:pt x="1356286" y="41322"/>
                  </a:cubicBezTo>
                  <a:cubicBezTo>
                    <a:pt x="1373305" y="39082"/>
                    <a:pt x="1392943" y="42442"/>
                    <a:pt x="1412580" y="42442"/>
                  </a:cubicBezTo>
                  <a:cubicBezTo>
                    <a:pt x="1433527" y="42442"/>
                    <a:pt x="1455782" y="42442"/>
                    <a:pt x="1481965" y="43563"/>
                  </a:cubicBezTo>
                  <a:cubicBezTo>
                    <a:pt x="1514694" y="43563"/>
                    <a:pt x="1560515" y="43563"/>
                    <a:pt x="1595862" y="44683"/>
                  </a:cubicBezTo>
                  <a:cubicBezTo>
                    <a:pt x="1625973" y="45803"/>
                    <a:pt x="1658701" y="52524"/>
                    <a:pt x="1678339" y="49164"/>
                  </a:cubicBezTo>
                  <a:cubicBezTo>
                    <a:pt x="1692740" y="46923"/>
                    <a:pt x="1697976" y="41322"/>
                    <a:pt x="1709759" y="37962"/>
                  </a:cubicBezTo>
                  <a:cubicBezTo>
                    <a:pt x="1728087" y="32361"/>
                    <a:pt x="1758198" y="26760"/>
                    <a:pt x="1777835" y="22279"/>
                  </a:cubicBezTo>
                  <a:cubicBezTo>
                    <a:pt x="1794854" y="18919"/>
                    <a:pt x="1806636" y="16678"/>
                    <a:pt x="1822346" y="15558"/>
                  </a:cubicBezTo>
                  <a:cubicBezTo>
                    <a:pt x="1840674" y="14438"/>
                    <a:pt x="1862930" y="16678"/>
                    <a:pt x="1883876" y="16678"/>
                  </a:cubicBezTo>
                  <a:cubicBezTo>
                    <a:pt x="1906132" y="16678"/>
                    <a:pt x="1929697" y="17798"/>
                    <a:pt x="1951953" y="18919"/>
                  </a:cubicBezTo>
                  <a:cubicBezTo>
                    <a:pt x="1971590" y="18919"/>
                    <a:pt x="2001700" y="22279"/>
                    <a:pt x="2009555" y="18919"/>
                  </a:cubicBezTo>
                  <a:cubicBezTo>
                    <a:pt x="2012174" y="18919"/>
                    <a:pt x="2013483" y="16678"/>
                    <a:pt x="2013483" y="16678"/>
                  </a:cubicBezTo>
                  <a:cubicBezTo>
                    <a:pt x="2013483" y="16678"/>
                    <a:pt x="2016101" y="14438"/>
                    <a:pt x="2017411" y="14438"/>
                  </a:cubicBezTo>
                  <a:cubicBezTo>
                    <a:pt x="2018720" y="13318"/>
                    <a:pt x="2022647" y="12197"/>
                    <a:pt x="2022647" y="12197"/>
                  </a:cubicBezTo>
                  <a:cubicBezTo>
                    <a:pt x="2022647" y="12197"/>
                    <a:pt x="2038357" y="3236"/>
                    <a:pt x="2050139" y="996"/>
                  </a:cubicBezTo>
                  <a:cubicBezTo>
                    <a:pt x="2063231" y="-1245"/>
                    <a:pt x="2080250" y="996"/>
                    <a:pt x="2097269" y="996"/>
                  </a:cubicBezTo>
                  <a:cubicBezTo>
                    <a:pt x="2116906" y="996"/>
                    <a:pt x="2139162" y="996"/>
                    <a:pt x="2157490" y="996"/>
                  </a:cubicBezTo>
                  <a:cubicBezTo>
                    <a:pt x="2173200" y="2116"/>
                    <a:pt x="2186292" y="2116"/>
                    <a:pt x="2203311" y="3236"/>
                  </a:cubicBezTo>
                  <a:cubicBezTo>
                    <a:pt x="2221639" y="4356"/>
                    <a:pt x="2241276" y="6596"/>
                    <a:pt x="2260914" y="8837"/>
                  </a:cubicBezTo>
                  <a:cubicBezTo>
                    <a:pt x="2280551" y="11077"/>
                    <a:pt x="2300188" y="13318"/>
                    <a:pt x="2321135" y="16678"/>
                  </a:cubicBezTo>
                  <a:cubicBezTo>
                    <a:pt x="2344700" y="20039"/>
                    <a:pt x="2372192" y="22279"/>
                    <a:pt x="2395757" y="26760"/>
                  </a:cubicBezTo>
                  <a:cubicBezTo>
                    <a:pt x="2420631" y="32361"/>
                    <a:pt x="2445505" y="39082"/>
                    <a:pt x="2466451" y="45803"/>
                  </a:cubicBezTo>
                  <a:cubicBezTo>
                    <a:pt x="2483470" y="50284"/>
                    <a:pt x="2508344" y="60365"/>
                    <a:pt x="2513581" y="61486"/>
                  </a:cubicBezTo>
                  <a:cubicBezTo>
                    <a:pt x="2513581" y="61486"/>
                    <a:pt x="2514890" y="61486"/>
                    <a:pt x="2514890" y="61486"/>
                  </a:cubicBezTo>
                  <a:cubicBezTo>
                    <a:pt x="2514890" y="61486"/>
                    <a:pt x="2518817" y="63726"/>
                    <a:pt x="2520127" y="63726"/>
                  </a:cubicBezTo>
                  <a:cubicBezTo>
                    <a:pt x="2521436" y="64846"/>
                    <a:pt x="2525363" y="65966"/>
                    <a:pt x="2525363" y="65966"/>
                  </a:cubicBezTo>
                  <a:cubicBezTo>
                    <a:pt x="2525363" y="65966"/>
                    <a:pt x="2527982" y="68207"/>
                    <a:pt x="2527982" y="68207"/>
                  </a:cubicBezTo>
                  <a:cubicBezTo>
                    <a:pt x="2529291" y="69327"/>
                    <a:pt x="2530600" y="70447"/>
                    <a:pt x="2531909" y="70447"/>
                  </a:cubicBezTo>
                  <a:cubicBezTo>
                    <a:pt x="2533218" y="70447"/>
                    <a:pt x="2531909" y="64846"/>
                    <a:pt x="2535836" y="61486"/>
                  </a:cubicBezTo>
                  <a:cubicBezTo>
                    <a:pt x="2543691" y="55885"/>
                    <a:pt x="2576420" y="50284"/>
                    <a:pt x="2597367" y="48043"/>
                  </a:cubicBezTo>
                  <a:cubicBezTo>
                    <a:pt x="2617004" y="44683"/>
                    <a:pt x="2636641" y="45803"/>
                    <a:pt x="2656279" y="45803"/>
                  </a:cubicBezTo>
                  <a:cubicBezTo>
                    <a:pt x="2678535" y="45803"/>
                    <a:pt x="2706027" y="46923"/>
                    <a:pt x="2726973" y="48043"/>
                  </a:cubicBezTo>
                  <a:cubicBezTo>
                    <a:pt x="2742683" y="49164"/>
                    <a:pt x="2753156" y="49164"/>
                    <a:pt x="2767557" y="50284"/>
                  </a:cubicBezTo>
                  <a:cubicBezTo>
                    <a:pt x="2783267" y="51404"/>
                    <a:pt x="2801595" y="53644"/>
                    <a:pt x="2817305" y="55885"/>
                  </a:cubicBezTo>
                  <a:cubicBezTo>
                    <a:pt x="2833015" y="57005"/>
                    <a:pt x="2857889" y="60365"/>
                    <a:pt x="2863125" y="58125"/>
                  </a:cubicBezTo>
                  <a:cubicBezTo>
                    <a:pt x="2865744" y="58125"/>
                    <a:pt x="2867053" y="57005"/>
                    <a:pt x="2867053" y="57005"/>
                  </a:cubicBezTo>
                  <a:cubicBezTo>
                    <a:pt x="2867053" y="57005"/>
                    <a:pt x="2869671" y="55885"/>
                    <a:pt x="2870981" y="55885"/>
                  </a:cubicBezTo>
                  <a:cubicBezTo>
                    <a:pt x="2872290" y="54765"/>
                    <a:pt x="2874908" y="54765"/>
                    <a:pt x="2874908" y="54765"/>
                  </a:cubicBezTo>
                  <a:cubicBezTo>
                    <a:pt x="2874908" y="54765"/>
                    <a:pt x="2877526" y="53644"/>
                    <a:pt x="2878835" y="53644"/>
                  </a:cubicBezTo>
                  <a:cubicBezTo>
                    <a:pt x="2880145" y="53644"/>
                    <a:pt x="2881454" y="53644"/>
                    <a:pt x="2882763" y="53644"/>
                  </a:cubicBezTo>
                  <a:cubicBezTo>
                    <a:pt x="2889309" y="52524"/>
                    <a:pt x="2908946" y="51404"/>
                    <a:pt x="2922038" y="51404"/>
                  </a:cubicBezTo>
                  <a:cubicBezTo>
                    <a:pt x="2935129" y="51404"/>
                    <a:pt x="2948221" y="52524"/>
                    <a:pt x="2962621" y="52524"/>
                  </a:cubicBezTo>
                  <a:cubicBezTo>
                    <a:pt x="2979641" y="52524"/>
                    <a:pt x="2999278" y="53644"/>
                    <a:pt x="3017606" y="53644"/>
                  </a:cubicBezTo>
                  <a:cubicBezTo>
                    <a:pt x="3035934" y="54765"/>
                    <a:pt x="3056881" y="54765"/>
                    <a:pt x="3076518" y="55885"/>
                  </a:cubicBezTo>
                  <a:cubicBezTo>
                    <a:pt x="3096155" y="57005"/>
                    <a:pt x="3114484" y="59245"/>
                    <a:pt x="3136739" y="61486"/>
                  </a:cubicBezTo>
                  <a:cubicBezTo>
                    <a:pt x="3161613" y="63726"/>
                    <a:pt x="3193033" y="67087"/>
                    <a:pt x="3221835" y="70447"/>
                  </a:cubicBezTo>
                  <a:cubicBezTo>
                    <a:pt x="3250636" y="73808"/>
                    <a:pt x="3287292" y="77168"/>
                    <a:pt x="3310857" y="78288"/>
                  </a:cubicBezTo>
                  <a:cubicBezTo>
                    <a:pt x="3323948" y="79409"/>
                    <a:pt x="3339659" y="85010"/>
                    <a:pt x="3343586" y="81649"/>
                  </a:cubicBezTo>
                  <a:cubicBezTo>
                    <a:pt x="3348823" y="76048"/>
                    <a:pt x="3329185" y="55885"/>
                    <a:pt x="3334422" y="46923"/>
                  </a:cubicBezTo>
                  <a:cubicBezTo>
                    <a:pt x="3339659" y="39082"/>
                    <a:pt x="3360605" y="32361"/>
                    <a:pt x="3378933" y="31241"/>
                  </a:cubicBezTo>
                  <a:cubicBezTo>
                    <a:pt x="3402498" y="30120"/>
                    <a:pt x="3440463" y="44683"/>
                    <a:pt x="3464028" y="50284"/>
                  </a:cubicBezTo>
                  <a:cubicBezTo>
                    <a:pt x="3481047" y="53644"/>
                    <a:pt x="3504612" y="62606"/>
                    <a:pt x="3507230" y="60365"/>
                  </a:cubicBezTo>
                  <a:cubicBezTo>
                    <a:pt x="3507230" y="60365"/>
                    <a:pt x="3505921" y="59245"/>
                    <a:pt x="3505921" y="58125"/>
                  </a:cubicBezTo>
                  <a:cubicBezTo>
                    <a:pt x="3505921" y="57005"/>
                    <a:pt x="3504612" y="53644"/>
                    <a:pt x="3504612" y="53644"/>
                  </a:cubicBezTo>
                  <a:cubicBezTo>
                    <a:pt x="3504612" y="53644"/>
                    <a:pt x="3504612" y="51404"/>
                    <a:pt x="3504612" y="50284"/>
                  </a:cubicBezTo>
                  <a:cubicBezTo>
                    <a:pt x="3504612" y="49164"/>
                    <a:pt x="3504612" y="46923"/>
                    <a:pt x="3504612" y="46923"/>
                  </a:cubicBezTo>
                  <a:cubicBezTo>
                    <a:pt x="3504612" y="46923"/>
                    <a:pt x="3504612" y="43563"/>
                    <a:pt x="3505921" y="42442"/>
                  </a:cubicBezTo>
                  <a:cubicBezTo>
                    <a:pt x="3505921" y="41322"/>
                    <a:pt x="3505921" y="39082"/>
                    <a:pt x="3505921" y="39082"/>
                  </a:cubicBezTo>
                  <a:cubicBezTo>
                    <a:pt x="3505921" y="39082"/>
                    <a:pt x="3507230" y="36842"/>
                    <a:pt x="3508540" y="35721"/>
                  </a:cubicBezTo>
                  <a:cubicBezTo>
                    <a:pt x="3508540" y="34601"/>
                    <a:pt x="3509849" y="32361"/>
                    <a:pt x="3509849" y="32361"/>
                  </a:cubicBezTo>
                  <a:cubicBezTo>
                    <a:pt x="3511158" y="32361"/>
                    <a:pt x="3512467" y="30120"/>
                    <a:pt x="3513776" y="29000"/>
                  </a:cubicBezTo>
                  <a:cubicBezTo>
                    <a:pt x="3513776" y="27880"/>
                    <a:pt x="3516395" y="26760"/>
                    <a:pt x="3516395" y="26760"/>
                  </a:cubicBezTo>
                  <a:cubicBezTo>
                    <a:pt x="3516395" y="25640"/>
                    <a:pt x="3519013" y="24519"/>
                    <a:pt x="3520322" y="24519"/>
                  </a:cubicBezTo>
                  <a:cubicBezTo>
                    <a:pt x="3521631" y="23399"/>
                    <a:pt x="3522941" y="22279"/>
                    <a:pt x="3524250" y="22279"/>
                  </a:cubicBezTo>
                  <a:cubicBezTo>
                    <a:pt x="3524250" y="21159"/>
                    <a:pt x="3526868" y="21159"/>
                    <a:pt x="3528177" y="20039"/>
                  </a:cubicBezTo>
                  <a:cubicBezTo>
                    <a:pt x="3529486" y="20039"/>
                    <a:pt x="3532104" y="18919"/>
                    <a:pt x="3532104" y="18919"/>
                  </a:cubicBezTo>
                  <a:cubicBezTo>
                    <a:pt x="3532104" y="18919"/>
                    <a:pt x="3534723" y="18919"/>
                    <a:pt x="3536032" y="17798"/>
                  </a:cubicBezTo>
                  <a:cubicBezTo>
                    <a:pt x="3537341" y="17798"/>
                    <a:pt x="3541269" y="17798"/>
                    <a:pt x="3541269" y="17798"/>
                  </a:cubicBezTo>
                  <a:cubicBezTo>
                    <a:pt x="3541269" y="17798"/>
                    <a:pt x="3543887" y="17798"/>
                    <a:pt x="3545196" y="17798"/>
                  </a:cubicBezTo>
                  <a:cubicBezTo>
                    <a:pt x="3546505" y="17798"/>
                    <a:pt x="3549123" y="18919"/>
                    <a:pt x="3550433" y="18919"/>
                  </a:cubicBezTo>
                  <a:cubicBezTo>
                    <a:pt x="3550433" y="18919"/>
                    <a:pt x="3564833" y="23399"/>
                    <a:pt x="3575307" y="25640"/>
                  </a:cubicBezTo>
                  <a:cubicBezTo>
                    <a:pt x="3594944" y="29000"/>
                    <a:pt x="3630291" y="33481"/>
                    <a:pt x="3656474" y="37962"/>
                  </a:cubicBezTo>
                  <a:cubicBezTo>
                    <a:pt x="3680039" y="42442"/>
                    <a:pt x="3699677" y="45803"/>
                    <a:pt x="3723241" y="49164"/>
                  </a:cubicBezTo>
                  <a:cubicBezTo>
                    <a:pt x="3745497" y="53644"/>
                    <a:pt x="3772989" y="58125"/>
                    <a:pt x="3792627" y="61486"/>
                  </a:cubicBezTo>
                  <a:cubicBezTo>
                    <a:pt x="3805718" y="63726"/>
                    <a:pt x="3814882" y="65966"/>
                    <a:pt x="3826665" y="67087"/>
                  </a:cubicBezTo>
                  <a:cubicBezTo>
                    <a:pt x="3839756" y="68207"/>
                    <a:pt x="3852848" y="69327"/>
                    <a:pt x="3864630" y="70447"/>
                  </a:cubicBezTo>
                  <a:cubicBezTo>
                    <a:pt x="3875104" y="71567"/>
                    <a:pt x="3889504" y="74928"/>
                    <a:pt x="3892122" y="72688"/>
                  </a:cubicBezTo>
                  <a:cubicBezTo>
                    <a:pt x="3893432" y="71567"/>
                    <a:pt x="3893432" y="69327"/>
                    <a:pt x="3893432" y="69327"/>
                  </a:cubicBezTo>
                  <a:cubicBezTo>
                    <a:pt x="3893432" y="69327"/>
                    <a:pt x="3894741" y="67087"/>
                    <a:pt x="3896050" y="65966"/>
                  </a:cubicBezTo>
                  <a:cubicBezTo>
                    <a:pt x="3897359" y="63726"/>
                    <a:pt x="3898668" y="61486"/>
                    <a:pt x="3898668" y="61486"/>
                  </a:cubicBezTo>
                  <a:cubicBezTo>
                    <a:pt x="3898668" y="61486"/>
                    <a:pt x="3901286" y="59245"/>
                    <a:pt x="3901286" y="58125"/>
                  </a:cubicBezTo>
                  <a:cubicBezTo>
                    <a:pt x="3902596" y="58125"/>
                    <a:pt x="3905214" y="55885"/>
                    <a:pt x="3905214" y="55885"/>
                  </a:cubicBezTo>
                  <a:cubicBezTo>
                    <a:pt x="3905214" y="55885"/>
                    <a:pt x="3907832" y="53644"/>
                    <a:pt x="3909141" y="53644"/>
                  </a:cubicBezTo>
                  <a:cubicBezTo>
                    <a:pt x="3910451" y="52524"/>
                    <a:pt x="3913069" y="51404"/>
                    <a:pt x="3913069" y="51404"/>
                  </a:cubicBezTo>
                  <a:cubicBezTo>
                    <a:pt x="3913069" y="51404"/>
                    <a:pt x="3915688" y="50284"/>
                    <a:pt x="3918306" y="49164"/>
                  </a:cubicBezTo>
                  <a:cubicBezTo>
                    <a:pt x="3919615" y="49164"/>
                    <a:pt x="3922233" y="48043"/>
                    <a:pt x="3922233" y="48043"/>
                  </a:cubicBezTo>
                  <a:cubicBezTo>
                    <a:pt x="3922233" y="48043"/>
                    <a:pt x="3926161" y="48043"/>
                    <a:pt x="3927470" y="48043"/>
                  </a:cubicBezTo>
                  <a:cubicBezTo>
                    <a:pt x="3928779" y="46923"/>
                    <a:pt x="3932706" y="46923"/>
                    <a:pt x="3932706" y="46923"/>
                  </a:cubicBezTo>
                  <a:cubicBezTo>
                    <a:pt x="3932706" y="46923"/>
                    <a:pt x="3935325" y="48043"/>
                    <a:pt x="3936634" y="48043"/>
                  </a:cubicBezTo>
                  <a:cubicBezTo>
                    <a:pt x="3937943" y="48043"/>
                    <a:pt x="3941870" y="48043"/>
                    <a:pt x="3941870" y="48043"/>
                  </a:cubicBezTo>
                  <a:cubicBezTo>
                    <a:pt x="3941870" y="48043"/>
                    <a:pt x="4009947" y="59245"/>
                    <a:pt x="4017801" y="58125"/>
                  </a:cubicBezTo>
                  <a:cubicBezTo>
                    <a:pt x="4019111" y="57005"/>
                    <a:pt x="4020420" y="55885"/>
                    <a:pt x="4020420" y="55885"/>
                  </a:cubicBezTo>
                  <a:cubicBezTo>
                    <a:pt x="4020420" y="55885"/>
                    <a:pt x="4023038" y="54765"/>
                    <a:pt x="4024347" y="54765"/>
                  </a:cubicBezTo>
                  <a:cubicBezTo>
                    <a:pt x="4025656" y="54765"/>
                    <a:pt x="4029584" y="53644"/>
                    <a:pt x="4029584" y="53644"/>
                  </a:cubicBezTo>
                  <a:cubicBezTo>
                    <a:pt x="4029584" y="53644"/>
                    <a:pt x="4032202" y="53644"/>
                    <a:pt x="4033511" y="52524"/>
                  </a:cubicBezTo>
                  <a:cubicBezTo>
                    <a:pt x="4034821" y="52524"/>
                    <a:pt x="4038748" y="52524"/>
                    <a:pt x="4038748" y="52524"/>
                  </a:cubicBezTo>
                  <a:cubicBezTo>
                    <a:pt x="4038748" y="52524"/>
                    <a:pt x="4054458" y="53644"/>
                    <a:pt x="4063622" y="53644"/>
                  </a:cubicBezTo>
                  <a:cubicBezTo>
                    <a:pt x="4075404" y="54765"/>
                    <a:pt x="4088496" y="55885"/>
                    <a:pt x="4102897" y="57005"/>
                  </a:cubicBezTo>
                  <a:cubicBezTo>
                    <a:pt x="4121225" y="58125"/>
                    <a:pt x="4144790" y="60365"/>
                    <a:pt x="4164427" y="62606"/>
                  </a:cubicBezTo>
                  <a:cubicBezTo>
                    <a:pt x="4181446" y="63726"/>
                    <a:pt x="4194538" y="64846"/>
                    <a:pt x="4210247" y="64846"/>
                  </a:cubicBezTo>
                  <a:cubicBezTo>
                    <a:pt x="4228576" y="65966"/>
                    <a:pt x="4245595" y="64846"/>
                    <a:pt x="4266541" y="64846"/>
                  </a:cubicBezTo>
                  <a:cubicBezTo>
                    <a:pt x="4292724" y="64846"/>
                    <a:pt x="4352946" y="65966"/>
                    <a:pt x="4352946" y="65966"/>
                  </a:cubicBezTo>
                  <a:cubicBezTo>
                    <a:pt x="4354255" y="65966"/>
                    <a:pt x="4356873" y="65966"/>
                    <a:pt x="4358182" y="65966"/>
                  </a:cubicBezTo>
                  <a:cubicBezTo>
                    <a:pt x="4359491" y="65966"/>
                    <a:pt x="4362110" y="65966"/>
                    <a:pt x="4362110" y="65966"/>
                  </a:cubicBezTo>
                  <a:cubicBezTo>
                    <a:pt x="4362110" y="65966"/>
                    <a:pt x="4364728" y="67087"/>
                    <a:pt x="4367346" y="67087"/>
                  </a:cubicBezTo>
                  <a:cubicBezTo>
                    <a:pt x="4368656" y="67087"/>
                    <a:pt x="4371274" y="68207"/>
                    <a:pt x="4371274" y="68207"/>
                  </a:cubicBezTo>
                  <a:cubicBezTo>
                    <a:pt x="4371274" y="68207"/>
                    <a:pt x="4373892" y="69327"/>
                    <a:pt x="4375201" y="69327"/>
                  </a:cubicBezTo>
                  <a:cubicBezTo>
                    <a:pt x="4376510" y="70447"/>
                    <a:pt x="4379129" y="71567"/>
                    <a:pt x="4379129" y="71567"/>
                  </a:cubicBezTo>
                  <a:cubicBezTo>
                    <a:pt x="4379129" y="71567"/>
                    <a:pt x="4381747" y="72688"/>
                    <a:pt x="4381747" y="73808"/>
                  </a:cubicBezTo>
                  <a:cubicBezTo>
                    <a:pt x="4383056" y="74928"/>
                    <a:pt x="4385674" y="76048"/>
                    <a:pt x="4385674" y="77168"/>
                  </a:cubicBezTo>
                  <a:cubicBezTo>
                    <a:pt x="4385674" y="77168"/>
                    <a:pt x="4386984" y="78288"/>
                    <a:pt x="4388293" y="79409"/>
                  </a:cubicBezTo>
                  <a:cubicBezTo>
                    <a:pt x="4388293" y="80529"/>
                    <a:pt x="4390911" y="82769"/>
                    <a:pt x="4390911" y="82769"/>
                  </a:cubicBezTo>
                  <a:cubicBezTo>
                    <a:pt x="4390911" y="82769"/>
                    <a:pt x="4392220" y="85010"/>
                    <a:pt x="4392220" y="86130"/>
                  </a:cubicBezTo>
                  <a:cubicBezTo>
                    <a:pt x="4392220" y="87250"/>
                    <a:pt x="4393530" y="89490"/>
                    <a:pt x="4393530" y="89490"/>
                  </a:cubicBezTo>
                  <a:cubicBezTo>
                    <a:pt x="4393530" y="90611"/>
                    <a:pt x="4393530" y="92851"/>
                    <a:pt x="4394839" y="93971"/>
                  </a:cubicBezTo>
                  <a:cubicBezTo>
                    <a:pt x="4394839" y="95091"/>
                    <a:pt x="4394839" y="97332"/>
                    <a:pt x="4394839" y="97332"/>
                  </a:cubicBezTo>
                  <a:cubicBezTo>
                    <a:pt x="4394839" y="97332"/>
                    <a:pt x="4394839" y="99572"/>
                    <a:pt x="4393530" y="101812"/>
                  </a:cubicBezTo>
                  <a:cubicBezTo>
                    <a:pt x="4393530" y="102933"/>
                    <a:pt x="4393530" y="105173"/>
                    <a:pt x="4393530" y="105173"/>
                  </a:cubicBezTo>
                  <a:cubicBezTo>
                    <a:pt x="4393530" y="105173"/>
                    <a:pt x="4392220" y="107413"/>
                    <a:pt x="4392220" y="108534"/>
                  </a:cubicBezTo>
                  <a:cubicBezTo>
                    <a:pt x="4390911" y="109654"/>
                    <a:pt x="4390911" y="111894"/>
                    <a:pt x="4390911" y="111894"/>
                  </a:cubicBezTo>
                  <a:cubicBezTo>
                    <a:pt x="4390911" y="111894"/>
                    <a:pt x="4388293" y="114134"/>
                    <a:pt x="4388293" y="115255"/>
                  </a:cubicBezTo>
                  <a:cubicBezTo>
                    <a:pt x="4386984" y="116375"/>
                    <a:pt x="4385674" y="118615"/>
                    <a:pt x="4385674" y="118615"/>
                  </a:cubicBezTo>
                  <a:cubicBezTo>
                    <a:pt x="4385674" y="118615"/>
                    <a:pt x="4383056" y="119735"/>
                    <a:pt x="4381747" y="120856"/>
                  </a:cubicBezTo>
                  <a:cubicBezTo>
                    <a:pt x="4380438" y="121976"/>
                    <a:pt x="4379129" y="123096"/>
                    <a:pt x="4379129" y="123096"/>
                  </a:cubicBezTo>
                  <a:cubicBezTo>
                    <a:pt x="4379129" y="123096"/>
                    <a:pt x="4376510" y="124216"/>
                    <a:pt x="4375201" y="125336"/>
                  </a:cubicBezTo>
                  <a:cubicBezTo>
                    <a:pt x="4373892" y="125336"/>
                    <a:pt x="4371274" y="126457"/>
                    <a:pt x="4371274" y="126457"/>
                  </a:cubicBezTo>
                  <a:cubicBezTo>
                    <a:pt x="4369964" y="127577"/>
                    <a:pt x="4367346" y="127577"/>
                    <a:pt x="4366037" y="127577"/>
                  </a:cubicBezTo>
                  <a:cubicBezTo>
                    <a:pt x="4364728" y="128697"/>
                    <a:pt x="4362110" y="128697"/>
                    <a:pt x="4362110" y="128697"/>
                  </a:cubicBezTo>
                  <a:cubicBezTo>
                    <a:pt x="4362110" y="128697"/>
                    <a:pt x="4354255" y="129817"/>
                    <a:pt x="4347709" y="129817"/>
                  </a:cubicBezTo>
                  <a:cubicBezTo>
                    <a:pt x="4333308" y="130937"/>
                    <a:pt x="4307125" y="132057"/>
                    <a:pt x="4286178" y="133178"/>
                  </a:cubicBezTo>
                  <a:cubicBezTo>
                    <a:pt x="4267851" y="133178"/>
                    <a:pt x="4245595" y="133178"/>
                    <a:pt x="4231194" y="133178"/>
                  </a:cubicBezTo>
                  <a:cubicBezTo>
                    <a:pt x="4222030" y="133178"/>
                    <a:pt x="4211557" y="132057"/>
                    <a:pt x="4210247" y="134298"/>
                  </a:cubicBezTo>
                  <a:cubicBezTo>
                    <a:pt x="4208938" y="135418"/>
                    <a:pt x="4212866" y="138779"/>
                    <a:pt x="4212866" y="141019"/>
                  </a:cubicBezTo>
                  <a:cubicBezTo>
                    <a:pt x="4210247" y="147740"/>
                    <a:pt x="4194538" y="158942"/>
                    <a:pt x="4181446" y="163423"/>
                  </a:cubicBezTo>
                  <a:cubicBezTo>
                    <a:pt x="4165736" y="170144"/>
                    <a:pt x="4138244" y="170144"/>
                    <a:pt x="4118607" y="172384"/>
                  </a:cubicBezTo>
                  <a:cubicBezTo>
                    <a:pt x="4100279" y="174625"/>
                    <a:pt x="4087187" y="175745"/>
                    <a:pt x="4070168" y="176865"/>
                  </a:cubicBezTo>
                  <a:cubicBezTo>
                    <a:pt x="4050530" y="177985"/>
                    <a:pt x="4026966" y="176865"/>
                    <a:pt x="4007328" y="177985"/>
                  </a:cubicBezTo>
                  <a:cubicBezTo>
                    <a:pt x="3987691" y="177985"/>
                    <a:pt x="3968054" y="180226"/>
                    <a:pt x="3949725" y="181346"/>
                  </a:cubicBezTo>
                  <a:cubicBezTo>
                    <a:pt x="3932706" y="181346"/>
                    <a:pt x="3919615" y="181346"/>
                    <a:pt x="3902596" y="182466"/>
                  </a:cubicBezTo>
                  <a:cubicBezTo>
                    <a:pt x="3882959" y="183586"/>
                    <a:pt x="3860703" y="188067"/>
                    <a:pt x="3839756" y="190307"/>
                  </a:cubicBezTo>
                  <a:cubicBezTo>
                    <a:pt x="3816191" y="193668"/>
                    <a:pt x="3787390" y="195908"/>
                    <a:pt x="3765134" y="197028"/>
                  </a:cubicBezTo>
                  <a:cubicBezTo>
                    <a:pt x="3746806" y="198149"/>
                    <a:pt x="3731096" y="198149"/>
                    <a:pt x="3715386" y="200389"/>
                  </a:cubicBezTo>
                  <a:cubicBezTo>
                    <a:pt x="3699677" y="202629"/>
                    <a:pt x="3685276" y="207110"/>
                    <a:pt x="3670875" y="210471"/>
                  </a:cubicBezTo>
                  <a:cubicBezTo>
                    <a:pt x="3656474" y="213831"/>
                    <a:pt x="3642074" y="216072"/>
                    <a:pt x="3626364" y="219432"/>
                  </a:cubicBezTo>
                  <a:cubicBezTo>
                    <a:pt x="3610654" y="221672"/>
                    <a:pt x="3593635" y="223913"/>
                    <a:pt x="3577925" y="226153"/>
                  </a:cubicBezTo>
                  <a:cubicBezTo>
                    <a:pt x="3560906" y="228394"/>
                    <a:pt x="3543887" y="229514"/>
                    <a:pt x="3528177" y="231754"/>
                  </a:cubicBezTo>
                  <a:cubicBezTo>
                    <a:pt x="3512467" y="233995"/>
                    <a:pt x="3500685" y="235115"/>
                    <a:pt x="3484975" y="237355"/>
                  </a:cubicBezTo>
                  <a:cubicBezTo>
                    <a:pt x="3466646" y="239595"/>
                    <a:pt x="3445700" y="242956"/>
                    <a:pt x="3424754" y="246317"/>
                  </a:cubicBezTo>
                  <a:cubicBezTo>
                    <a:pt x="3402498" y="249677"/>
                    <a:pt x="3376315" y="253038"/>
                    <a:pt x="3355368" y="255278"/>
                  </a:cubicBezTo>
                  <a:cubicBezTo>
                    <a:pt x="3339659" y="257518"/>
                    <a:pt x="3329185" y="259759"/>
                    <a:pt x="3313475" y="260879"/>
                  </a:cubicBezTo>
                  <a:cubicBezTo>
                    <a:pt x="3295147" y="263119"/>
                    <a:pt x="3271582" y="263119"/>
                    <a:pt x="3251945" y="265360"/>
                  </a:cubicBezTo>
                  <a:cubicBezTo>
                    <a:pt x="3232308" y="266480"/>
                    <a:pt x="3211361" y="269841"/>
                    <a:pt x="3193033" y="270961"/>
                  </a:cubicBezTo>
                  <a:cubicBezTo>
                    <a:pt x="3178632" y="272081"/>
                    <a:pt x="3165541" y="270961"/>
                    <a:pt x="3151140" y="272081"/>
                  </a:cubicBezTo>
                  <a:cubicBezTo>
                    <a:pt x="3135430" y="274321"/>
                    <a:pt x="3117102" y="279922"/>
                    <a:pt x="3100083" y="281042"/>
                  </a:cubicBezTo>
                  <a:cubicBezTo>
                    <a:pt x="3084373" y="283283"/>
                    <a:pt x="3068663" y="283283"/>
                    <a:pt x="3051644" y="283283"/>
                  </a:cubicBezTo>
                  <a:cubicBezTo>
                    <a:pt x="3035934" y="283283"/>
                    <a:pt x="3018915" y="283283"/>
                    <a:pt x="3003205" y="284403"/>
                  </a:cubicBezTo>
                  <a:cubicBezTo>
                    <a:pt x="2984877" y="284403"/>
                    <a:pt x="2967858" y="284403"/>
                    <a:pt x="2950839" y="284403"/>
                  </a:cubicBezTo>
                  <a:cubicBezTo>
                    <a:pt x="2932511" y="284403"/>
                    <a:pt x="2914183" y="284403"/>
                    <a:pt x="2895854" y="284403"/>
                  </a:cubicBezTo>
                  <a:cubicBezTo>
                    <a:pt x="2878835" y="284403"/>
                    <a:pt x="2860507" y="284403"/>
                    <a:pt x="2844797" y="284403"/>
                  </a:cubicBezTo>
                  <a:cubicBezTo>
                    <a:pt x="2830397" y="284403"/>
                    <a:pt x="2818614" y="284403"/>
                    <a:pt x="2804213" y="284403"/>
                  </a:cubicBezTo>
                  <a:cubicBezTo>
                    <a:pt x="2788504" y="284403"/>
                    <a:pt x="2768866" y="284403"/>
                    <a:pt x="2751847" y="285523"/>
                  </a:cubicBezTo>
                  <a:cubicBezTo>
                    <a:pt x="2736137" y="285523"/>
                    <a:pt x="2721737" y="285523"/>
                    <a:pt x="2706027" y="285523"/>
                  </a:cubicBezTo>
                  <a:cubicBezTo>
                    <a:pt x="2691626" y="284403"/>
                    <a:pt x="2678535" y="282163"/>
                    <a:pt x="2664134" y="281042"/>
                  </a:cubicBezTo>
                  <a:cubicBezTo>
                    <a:pt x="2651042" y="278802"/>
                    <a:pt x="2637951" y="278802"/>
                    <a:pt x="2623550" y="275441"/>
                  </a:cubicBezTo>
                  <a:cubicBezTo>
                    <a:pt x="2606531" y="272081"/>
                    <a:pt x="2584275" y="264240"/>
                    <a:pt x="2565947" y="259759"/>
                  </a:cubicBezTo>
                  <a:cubicBezTo>
                    <a:pt x="2548928" y="254158"/>
                    <a:pt x="2533218" y="250797"/>
                    <a:pt x="2518817" y="245196"/>
                  </a:cubicBezTo>
                  <a:cubicBezTo>
                    <a:pt x="2504417" y="240716"/>
                    <a:pt x="2490016" y="233995"/>
                    <a:pt x="2476924" y="229514"/>
                  </a:cubicBezTo>
                  <a:cubicBezTo>
                    <a:pt x="2463833" y="226153"/>
                    <a:pt x="2450741" y="223913"/>
                    <a:pt x="2437650" y="221672"/>
                  </a:cubicBezTo>
                  <a:cubicBezTo>
                    <a:pt x="2424558" y="219432"/>
                    <a:pt x="2412776" y="217192"/>
                    <a:pt x="2398375" y="216072"/>
                  </a:cubicBezTo>
                  <a:cubicBezTo>
                    <a:pt x="2380047" y="213831"/>
                    <a:pt x="2355173" y="213831"/>
                    <a:pt x="2335535" y="212711"/>
                  </a:cubicBezTo>
                  <a:cubicBezTo>
                    <a:pt x="2318516" y="210471"/>
                    <a:pt x="2302807" y="208230"/>
                    <a:pt x="2287097" y="205990"/>
                  </a:cubicBezTo>
                  <a:cubicBezTo>
                    <a:pt x="2272696" y="203749"/>
                    <a:pt x="2259605" y="202629"/>
                    <a:pt x="2246513" y="201509"/>
                  </a:cubicBezTo>
                  <a:cubicBezTo>
                    <a:pt x="2233421" y="199269"/>
                    <a:pt x="2221639" y="198149"/>
                    <a:pt x="2207238" y="195908"/>
                  </a:cubicBezTo>
                  <a:cubicBezTo>
                    <a:pt x="2188910" y="192548"/>
                    <a:pt x="2166654" y="190307"/>
                    <a:pt x="2148326" y="185826"/>
                  </a:cubicBezTo>
                  <a:cubicBezTo>
                    <a:pt x="2133925" y="182466"/>
                    <a:pt x="2119524" y="179105"/>
                    <a:pt x="2107742" y="172384"/>
                  </a:cubicBezTo>
                  <a:cubicBezTo>
                    <a:pt x="2097269" y="164543"/>
                    <a:pt x="2086796" y="153341"/>
                    <a:pt x="2084177" y="143259"/>
                  </a:cubicBezTo>
                  <a:cubicBezTo>
                    <a:pt x="2082868" y="130937"/>
                    <a:pt x="2105124" y="107413"/>
                    <a:pt x="2101196" y="101812"/>
                  </a:cubicBezTo>
                  <a:cubicBezTo>
                    <a:pt x="2099887" y="99572"/>
                    <a:pt x="2095960" y="101812"/>
                    <a:pt x="2092032" y="100692"/>
                  </a:cubicBezTo>
                  <a:cubicBezTo>
                    <a:pt x="2085487" y="98452"/>
                    <a:pt x="2080250" y="89490"/>
                    <a:pt x="2069777" y="86130"/>
                  </a:cubicBezTo>
                  <a:cubicBezTo>
                    <a:pt x="2055376" y="81649"/>
                    <a:pt x="2030502" y="83889"/>
                    <a:pt x="2010865" y="82769"/>
                  </a:cubicBezTo>
                  <a:cubicBezTo>
                    <a:pt x="1989918" y="81649"/>
                    <a:pt x="1970281" y="80529"/>
                    <a:pt x="1949334" y="80529"/>
                  </a:cubicBezTo>
                  <a:cubicBezTo>
                    <a:pt x="1928388" y="79409"/>
                    <a:pt x="1896968" y="80529"/>
                    <a:pt x="1883876" y="80529"/>
                  </a:cubicBezTo>
                  <a:cubicBezTo>
                    <a:pt x="1877331" y="80529"/>
                    <a:pt x="1869476" y="79409"/>
                    <a:pt x="1869476" y="80529"/>
                  </a:cubicBezTo>
                  <a:cubicBezTo>
                    <a:pt x="1868167" y="81649"/>
                    <a:pt x="1895659" y="83889"/>
                    <a:pt x="1900895" y="92851"/>
                  </a:cubicBezTo>
                  <a:cubicBezTo>
                    <a:pt x="1908751" y="105173"/>
                    <a:pt x="1903514" y="146620"/>
                    <a:pt x="1891731" y="157822"/>
                  </a:cubicBezTo>
                  <a:cubicBezTo>
                    <a:pt x="1879949" y="167903"/>
                    <a:pt x="1855075" y="164543"/>
                    <a:pt x="1839365" y="165663"/>
                  </a:cubicBezTo>
                  <a:cubicBezTo>
                    <a:pt x="1824964" y="165663"/>
                    <a:pt x="1811873" y="164543"/>
                    <a:pt x="1798781" y="164543"/>
                  </a:cubicBezTo>
                  <a:cubicBezTo>
                    <a:pt x="1788308" y="163423"/>
                    <a:pt x="1772598" y="156702"/>
                    <a:pt x="1766052" y="161182"/>
                  </a:cubicBezTo>
                  <a:cubicBezTo>
                    <a:pt x="1758198" y="164543"/>
                    <a:pt x="1763434" y="183586"/>
                    <a:pt x="1755579" y="189187"/>
                  </a:cubicBezTo>
                  <a:cubicBezTo>
                    <a:pt x="1750342" y="194788"/>
                    <a:pt x="1729396" y="193668"/>
                    <a:pt x="1728087" y="195908"/>
                  </a:cubicBezTo>
                  <a:cubicBezTo>
                    <a:pt x="1728087" y="195908"/>
                    <a:pt x="1729396" y="197028"/>
                    <a:pt x="1729396" y="197028"/>
                  </a:cubicBezTo>
                  <a:cubicBezTo>
                    <a:pt x="1729396" y="198149"/>
                    <a:pt x="1729396" y="199269"/>
                    <a:pt x="1729396" y="199269"/>
                  </a:cubicBezTo>
                  <a:cubicBezTo>
                    <a:pt x="1732014" y="200389"/>
                    <a:pt x="1739869" y="199269"/>
                    <a:pt x="1747724" y="199269"/>
                  </a:cubicBezTo>
                  <a:cubicBezTo>
                    <a:pt x="1758198" y="199269"/>
                    <a:pt x="1772598" y="199269"/>
                    <a:pt x="1786999" y="199269"/>
                  </a:cubicBezTo>
                  <a:cubicBezTo>
                    <a:pt x="1804018" y="199269"/>
                    <a:pt x="1827583" y="200389"/>
                    <a:pt x="1844602" y="199269"/>
                  </a:cubicBezTo>
                  <a:cubicBezTo>
                    <a:pt x="1860312" y="198149"/>
                    <a:pt x="1873403" y="195908"/>
                    <a:pt x="1886495" y="194788"/>
                  </a:cubicBezTo>
                  <a:cubicBezTo>
                    <a:pt x="1899586" y="193668"/>
                    <a:pt x="1913987" y="195908"/>
                    <a:pt x="1927078" y="193668"/>
                  </a:cubicBezTo>
                  <a:cubicBezTo>
                    <a:pt x="1937552" y="192548"/>
                    <a:pt x="1953262" y="185826"/>
                    <a:pt x="1958498" y="184706"/>
                  </a:cubicBezTo>
                  <a:cubicBezTo>
                    <a:pt x="1961117" y="184706"/>
                    <a:pt x="1962426" y="184706"/>
                    <a:pt x="1963735" y="184706"/>
                  </a:cubicBezTo>
                  <a:cubicBezTo>
                    <a:pt x="1965044" y="183586"/>
                    <a:pt x="1966353" y="183586"/>
                    <a:pt x="1967662" y="183586"/>
                  </a:cubicBezTo>
                  <a:cubicBezTo>
                    <a:pt x="1968971" y="183586"/>
                    <a:pt x="1970281" y="183586"/>
                    <a:pt x="1970281" y="183586"/>
                  </a:cubicBezTo>
                  <a:cubicBezTo>
                    <a:pt x="1971590" y="183586"/>
                    <a:pt x="1971590" y="182466"/>
                    <a:pt x="1972899" y="182466"/>
                  </a:cubicBezTo>
                  <a:cubicBezTo>
                    <a:pt x="1974208" y="182466"/>
                    <a:pt x="1976827" y="183586"/>
                    <a:pt x="1978136" y="183586"/>
                  </a:cubicBezTo>
                  <a:cubicBezTo>
                    <a:pt x="1979445" y="183586"/>
                    <a:pt x="1982063" y="183586"/>
                    <a:pt x="1983372" y="183586"/>
                  </a:cubicBezTo>
                  <a:cubicBezTo>
                    <a:pt x="1983372" y="183586"/>
                    <a:pt x="1984682" y="184706"/>
                    <a:pt x="1984682" y="184706"/>
                  </a:cubicBezTo>
                  <a:cubicBezTo>
                    <a:pt x="1985991" y="184706"/>
                    <a:pt x="1987300" y="184706"/>
                    <a:pt x="1987300" y="184706"/>
                  </a:cubicBezTo>
                  <a:cubicBezTo>
                    <a:pt x="1988609" y="184706"/>
                    <a:pt x="1989918" y="185826"/>
                    <a:pt x="1992536" y="186947"/>
                  </a:cubicBezTo>
                  <a:cubicBezTo>
                    <a:pt x="1993846" y="186947"/>
                    <a:pt x="1995155" y="188067"/>
                    <a:pt x="1996464" y="188067"/>
                  </a:cubicBezTo>
                  <a:cubicBezTo>
                    <a:pt x="1997773" y="188067"/>
                    <a:pt x="1997773" y="189187"/>
                    <a:pt x="1997773" y="189187"/>
                  </a:cubicBezTo>
                  <a:cubicBezTo>
                    <a:pt x="1999082" y="190307"/>
                    <a:pt x="2000391" y="190307"/>
                    <a:pt x="2000391" y="190307"/>
                  </a:cubicBezTo>
                  <a:cubicBezTo>
                    <a:pt x="2001700" y="191427"/>
                    <a:pt x="2003010" y="192548"/>
                    <a:pt x="2004319" y="193668"/>
                  </a:cubicBezTo>
                  <a:cubicBezTo>
                    <a:pt x="2005628" y="194788"/>
                    <a:pt x="2006937" y="194788"/>
                    <a:pt x="2008246" y="195908"/>
                  </a:cubicBezTo>
                  <a:cubicBezTo>
                    <a:pt x="2008246" y="197028"/>
                    <a:pt x="2008246" y="197028"/>
                    <a:pt x="2009555" y="198149"/>
                  </a:cubicBezTo>
                  <a:cubicBezTo>
                    <a:pt x="2009555" y="198149"/>
                    <a:pt x="2010865" y="199269"/>
                    <a:pt x="2010865" y="199269"/>
                  </a:cubicBezTo>
                  <a:cubicBezTo>
                    <a:pt x="2010865" y="200389"/>
                    <a:pt x="2012174" y="201509"/>
                    <a:pt x="2013483" y="202629"/>
                  </a:cubicBezTo>
                  <a:cubicBezTo>
                    <a:pt x="2013483" y="204870"/>
                    <a:pt x="2014792" y="205990"/>
                    <a:pt x="2016101" y="207110"/>
                  </a:cubicBezTo>
                  <a:cubicBezTo>
                    <a:pt x="2016101" y="207110"/>
                    <a:pt x="2016101" y="208230"/>
                    <a:pt x="2016101" y="208230"/>
                  </a:cubicBezTo>
                  <a:cubicBezTo>
                    <a:pt x="2016101" y="209350"/>
                    <a:pt x="2017411" y="209350"/>
                    <a:pt x="2017411" y="210471"/>
                  </a:cubicBezTo>
                  <a:cubicBezTo>
                    <a:pt x="2017411" y="211591"/>
                    <a:pt x="2017411" y="213831"/>
                    <a:pt x="2017411" y="214951"/>
                  </a:cubicBezTo>
                  <a:cubicBezTo>
                    <a:pt x="2017411" y="216072"/>
                    <a:pt x="2018720" y="217192"/>
                    <a:pt x="2018720" y="219432"/>
                  </a:cubicBezTo>
                  <a:cubicBezTo>
                    <a:pt x="2018720" y="219432"/>
                    <a:pt x="2018720" y="220552"/>
                    <a:pt x="2018720" y="220552"/>
                  </a:cubicBezTo>
                  <a:cubicBezTo>
                    <a:pt x="2018720" y="221672"/>
                    <a:pt x="2018720" y="222793"/>
                    <a:pt x="2018720" y="222793"/>
                  </a:cubicBezTo>
                  <a:cubicBezTo>
                    <a:pt x="2018720" y="223913"/>
                    <a:pt x="2018720" y="226153"/>
                    <a:pt x="2017411" y="227273"/>
                  </a:cubicBezTo>
                  <a:cubicBezTo>
                    <a:pt x="2017411" y="228394"/>
                    <a:pt x="2017411" y="230634"/>
                    <a:pt x="2017411" y="231754"/>
                  </a:cubicBezTo>
                  <a:cubicBezTo>
                    <a:pt x="2017411" y="231754"/>
                    <a:pt x="2016101" y="232874"/>
                    <a:pt x="2016101" y="232874"/>
                  </a:cubicBezTo>
                  <a:cubicBezTo>
                    <a:pt x="2016101" y="233995"/>
                    <a:pt x="2016101" y="233995"/>
                    <a:pt x="2016101" y="235115"/>
                  </a:cubicBezTo>
                  <a:cubicBezTo>
                    <a:pt x="2016101" y="236235"/>
                    <a:pt x="2014792" y="237355"/>
                    <a:pt x="2013483" y="238475"/>
                  </a:cubicBezTo>
                  <a:cubicBezTo>
                    <a:pt x="2012174" y="240716"/>
                    <a:pt x="2012174" y="241836"/>
                    <a:pt x="2010865" y="242956"/>
                  </a:cubicBezTo>
                  <a:cubicBezTo>
                    <a:pt x="2010865" y="242956"/>
                    <a:pt x="2010865" y="244076"/>
                    <a:pt x="2009555" y="244076"/>
                  </a:cubicBezTo>
                  <a:cubicBezTo>
                    <a:pt x="2009555" y="245196"/>
                    <a:pt x="2009555" y="245196"/>
                    <a:pt x="2008246" y="246317"/>
                  </a:cubicBezTo>
                  <a:cubicBezTo>
                    <a:pt x="2008246" y="247437"/>
                    <a:pt x="2005628" y="247437"/>
                    <a:pt x="2004319" y="248557"/>
                  </a:cubicBezTo>
                  <a:cubicBezTo>
                    <a:pt x="2004319" y="249677"/>
                    <a:pt x="2003010" y="250797"/>
                    <a:pt x="2001700" y="251918"/>
                  </a:cubicBezTo>
                  <a:cubicBezTo>
                    <a:pt x="2000391" y="251918"/>
                    <a:pt x="2000391" y="253038"/>
                    <a:pt x="1999082" y="253038"/>
                  </a:cubicBezTo>
                  <a:cubicBezTo>
                    <a:pt x="1999082" y="253038"/>
                    <a:pt x="1997773" y="254158"/>
                    <a:pt x="1997773" y="254158"/>
                  </a:cubicBezTo>
                  <a:cubicBezTo>
                    <a:pt x="1996464" y="255278"/>
                    <a:pt x="1995155" y="255278"/>
                    <a:pt x="1992536" y="256398"/>
                  </a:cubicBezTo>
                  <a:cubicBezTo>
                    <a:pt x="1991227" y="256398"/>
                    <a:pt x="1989918" y="257518"/>
                    <a:pt x="1988609" y="257518"/>
                  </a:cubicBezTo>
                  <a:cubicBezTo>
                    <a:pt x="1987300" y="258639"/>
                    <a:pt x="1984682" y="258639"/>
                    <a:pt x="1984682" y="258639"/>
                  </a:cubicBezTo>
                  <a:cubicBezTo>
                    <a:pt x="1984682" y="258639"/>
                    <a:pt x="1984682" y="258639"/>
                    <a:pt x="1983372" y="258639"/>
                  </a:cubicBezTo>
                  <a:cubicBezTo>
                    <a:pt x="1982063" y="259759"/>
                    <a:pt x="1951953" y="268720"/>
                    <a:pt x="1936243" y="270961"/>
                  </a:cubicBezTo>
                  <a:cubicBezTo>
                    <a:pt x="1921842" y="273201"/>
                    <a:pt x="1908751" y="270961"/>
                    <a:pt x="1894350" y="272081"/>
                  </a:cubicBezTo>
                  <a:cubicBezTo>
                    <a:pt x="1878640" y="272081"/>
                    <a:pt x="1861621" y="275441"/>
                    <a:pt x="1844602" y="276562"/>
                  </a:cubicBezTo>
                  <a:cubicBezTo>
                    <a:pt x="1826274" y="277682"/>
                    <a:pt x="1804018" y="276562"/>
                    <a:pt x="1786999" y="276562"/>
                  </a:cubicBezTo>
                  <a:cubicBezTo>
                    <a:pt x="1772598" y="276562"/>
                    <a:pt x="1762125" y="276562"/>
                    <a:pt x="1747724" y="276562"/>
                  </a:cubicBezTo>
                  <a:cubicBezTo>
                    <a:pt x="1730705" y="276562"/>
                    <a:pt x="1711068" y="275441"/>
                    <a:pt x="1694049" y="276562"/>
                  </a:cubicBezTo>
                  <a:cubicBezTo>
                    <a:pt x="1679648" y="277682"/>
                    <a:pt x="1667866" y="281042"/>
                    <a:pt x="1653465" y="281042"/>
                  </a:cubicBezTo>
                  <a:cubicBezTo>
                    <a:pt x="1640373" y="282163"/>
                    <a:pt x="1628591" y="282163"/>
                    <a:pt x="1614190" y="282163"/>
                  </a:cubicBezTo>
                  <a:cubicBezTo>
                    <a:pt x="1598480" y="282163"/>
                    <a:pt x="1580152" y="282163"/>
                    <a:pt x="1563133" y="282163"/>
                  </a:cubicBezTo>
                  <a:cubicBezTo>
                    <a:pt x="1547423" y="282163"/>
                    <a:pt x="1533023" y="282163"/>
                    <a:pt x="1518622" y="282163"/>
                  </a:cubicBezTo>
                  <a:cubicBezTo>
                    <a:pt x="1504221" y="282163"/>
                    <a:pt x="1489820" y="282163"/>
                    <a:pt x="1475420" y="282163"/>
                  </a:cubicBezTo>
                  <a:cubicBezTo>
                    <a:pt x="1459710" y="282163"/>
                    <a:pt x="1441381" y="282163"/>
                    <a:pt x="1425672" y="282163"/>
                  </a:cubicBezTo>
                  <a:cubicBezTo>
                    <a:pt x="1412580" y="282163"/>
                    <a:pt x="1399489" y="282163"/>
                    <a:pt x="1386397" y="282163"/>
                  </a:cubicBezTo>
                  <a:cubicBezTo>
                    <a:pt x="1370687" y="282163"/>
                    <a:pt x="1353668" y="282163"/>
                    <a:pt x="1336649" y="282163"/>
                  </a:cubicBezTo>
                  <a:cubicBezTo>
                    <a:pt x="1322248" y="282163"/>
                    <a:pt x="1306538" y="282163"/>
                    <a:pt x="1290829" y="281042"/>
                  </a:cubicBezTo>
                  <a:cubicBezTo>
                    <a:pt x="1275119" y="279922"/>
                    <a:pt x="1258100" y="277682"/>
                    <a:pt x="1242390" y="276562"/>
                  </a:cubicBezTo>
                  <a:cubicBezTo>
                    <a:pt x="1227989" y="275441"/>
                    <a:pt x="1213588" y="275441"/>
                    <a:pt x="1199188" y="274321"/>
                  </a:cubicBezTo>
                  <a:cubicBezTo>
                    <a:pt x="1184787" y="274321"/>
                    <a:pt x="1167768" y="272081"/>
                    <a:pt x="1153367" y="269841"/>
                  </a:cubicBezTo>
                  <a:cubicBezTo>
                    <a:pt x="1140276" y="268720"/>
                    <a:pt x="1129802" y="265360"/>
                    <a:pt x="1114092" y="265360"/>
                  </a:cubicBezTo>
                  <a:cubicBezTo>
                    <a:pt x="1094455" y="266480"/>
                    <a:pt x="1066963" y="278802"/>
                    <a:pt x="1046016" y="282163"/>
                  </a:cubicBezTo>
                  <a:cubicBezTo>
                    <a:pt x="1028997" y="284403"/>
                    <a:pt x="1015906" y="283283"/>
                    <a:pt x="1000196" y="285523"/>
                  </a:cubicBezTo>
                  <a:cubicBezTo>
                    <a:pt x="983177" y="288884"/>
                    <a:pt x="964849" y="294485"/>
                    <a:pt x="947830" y="298965"/>
                  </a:cubicBezTo>
                  <a:cubicBezTo>
                    <a:pt x="932120" y="302326"/>
                    <a:pt x="917719" y="304566"/>
                    <a:pt x="903318" y="307927"/>
                  </a:cubicBezTo>
                  <a:cubicBezTo>
                    <a:pt x="888918" y="310167"/>
                    <a:pt x="877135" y="312408"/>
                    <a:pt x="864044" y="314648"/>
                  </a:cubicBezTo>
                  <a:cubicBezTo>
                    <a:pt x="848334" y="316888"/>
                    <a:pt x="832624" y="318009"/>
                    <a:pt x="816914" y="319129"/>
                  </a:cubicBezTo>
                  <a:cubicBezTo>
                    <a:pt x="798586" y="320249"/>
                    <a:pt x="778948" y="318009"/>
                    <a:pt x="763238" y="319129"/>
                  </a:cubicBezTo>
                  <a:cubicBezTo>
                    <a:pt x="748838" y="320249"/>
                    <a:pt x="735746" y="322489"/>
                    <a:pt x="721345" y="324730"/>
                  </a:cubicBezTo>
                  <a:cubicBezTo>
                    <a:pt x="708254" y="325850"/>
                    <a:pt x="693853" y="328090"/>
                    <a:pt x="679452" y="329210"/>
                  </a:cubicBezTo>
                  <a:cubicBezTo>
                    <a:pt x="663743" y="329210"/>
                    <a:pt x="646724" y="329210"/>
                    <a:pt x="629705" y="328090"/>
                  </a:cubicBezTo>
                  <a:cubicBezTo>
                    <a:pt x="613995" y="328090"/>
                    <a:pt x="598285" y="328090"/>
                    <a:pt x="582575" y="328090"/>
                  </a:cubicBezTo>
                  <a:cubicBezTo>
                    <a:pt x="565556" y="328090"/>
                    <a:pt x="549846" y="326970"/>
                    <a:pt x="534136" y="325850"/>
                  </a:cubicBezTo>
                  <a:cubicBezTo>
                    <a:pt x="515808" y="324730"/>
                    <a:pt x="498789" y="322489"/>
                    <a:pt x="480461" y="320249"/>
                  </a:cubicBezTo>
                  <a:cubicBezTo>
                    <a:pt x="458205" y="318009"/>
                    <a:pt x="435949" y="315768"/>
                    <a:pt x="412385" y="313528"/>
                  </a:cubicBezTo>
                  <a:cubicBezTo>
                    <a:pt x="387511" y="310167"/>
                    <a:pt x="358709" y="307927"/>
                    <a:pt x="336453" y="304566"/>
                  </a:cubicBezTo>
                  <a:cubicBezTo>
                    <a:pt x="319434" y="301206"/>
                    <a:pt x="307652" y="298965"/>
                    <a:pt x="291942" y="295605"/>
                  </a:cubicBezTo>
                  <a:cubicBezTo>
                    <a:pt x="272305" y="291124"/>
                    <a:pt x="243503" y="283283"/>
                    <a:pt x="225175" y="278802"/>
                  </a:cubicBezTo>
                  <a:cubicBezTo>
                    <a:pt x="210774" y="275441"/>
                    <a:pt x="198992" y="273201"/>
                    <a:pt x="185900" y="270961"/>
                  </a:cubicBezTo>
                  <a:cubicBezTo>
                    <a:pt x="174118" y="267600"/>
                    <a:pt x="158408" y="265360"/>
                    <a:pt x="147935" y="261999"/>
                  </a:cubicBezTo>
                  <a:cubicBezTo>
                    <a:pt x="138771" y="259759"/>
                    <a:pt x="130916" y="254158"/>
                    <a:pt x="124370" y="253038"/>
                  </a:cubicBezTo>
                  <a:cubicBezTo>
                    <a:pt x="121752" y="253038"/>
                    <a:pt x="120443" y="255278"/>
                    <a:pt x="116515" y="255278"/>
                  </a:cubicBezTo>
                  <a:cubicBezTo>
                    <a:pt x="108660" y="254158"/>
                    <a:pt x="87714" y="253038"/>
                    <a:pt x="78550" y="245196"/>
                  </a:cubicBezTo>
                  <a:cubicBezTo>
                    <a:pt x="65458" y="235115"/>
                    <a:pt x="57603" y="203749"/>
                    <a:pt x="57603" y="190307"/>
                  </a:cubicBezTo>
                  <a:cubicBezTo>
                    <a:pt x="58912" y="180226"/>
                    <a:pt x="73313" y="169024"/>
                    <a:pt x="72004" y="165663"/>
                  </a:cubicBezTo>
                  <a:cubicBezTo>
                    <a:pt x="70695" y="164543"/>
                    <a:pt x="66767" y="165663"/>
                    <a:pt x="64149" y="165663"/>
                  </a:cubicBezTo>
                  <a:cubicBezTo>
                    <a:pt x="54985" y="163423"/>
                    <a:pt x="36657" y="160062"/>
                    <a:pt x="26183" y="153341"/>
                  </a:cubicBezTo>
                  <a:cubicBezTo>
                    <a:pt x="15710" y="146620"/>
                    <a:pt x="0" y="126457"/>
                    <a:pt x="0" y="126457"/>
                  </a:cubicBezTo>
                  <a:moveTo>
                    <a:pt x="236958" y="202629"/>
                  </a:moveTo>
                  <a:cubicBezTo>
                    <a:pt x="260522" y="208230"/>
                    <a:pt x="293251" y="218312"/>
                    <a:pt x="312889" y="222793"/>
                  </a:cubicBezTo>
                  <a:cubicBezTo>
                    <a:pt x="328599" y="227273"/>
                    <a:pt x="340381" y="230634"/>
                    <a:pt x="357400" y="232874"/>
                  </a:cubicBezTo>
                  <a:cubicBezTo>
                    <a:pt x="377037" y="237355"/>
                    <a:pt x="401911" y="239595"/>
                    <a:pt x="422858" y="241836"/>
                  </a:cubicBezTo>
                  <a:cubicBezTo>
                    <a:pt x="445113" y="244076"/>
                    <a:pt x="467369" y="247437"/>
                    <a:pt x="487007" y="249677"/>
                  </a:cubicBezTo>
                  <a:cubicBezTo>
                    <a:pt x="505335" y="251918"/>
                    <a:pt x="523663" y="254158"/>
                    <a:pt x="540682" y="255278"/>
                  </a:cubicBezTo>
                  <a:cubicBezTo>
                    <a:pt x="555083" y="256398"/>
                    <a:pt x="568174" y="255278"/>
                    <a:pt x="582575" y="255278"/>
                  </a:cubicBezTo>
                  <a:cubicBezTo>
                    <a:pt x="598285" y="255278"/>
                    <a:pt x="613995" y="255278"/>
                    <a:pt x="629705" y="255278"/>
                  </a:cubicBezTo>
                  <a:cubicBezTo>
                    <a:pt x="646724" y="255278"/>
                    <a:pt x="663743" y="255278"/>
                    <a:pt x="679453" y="255278"/>
                  </a:cubicBezTo>
                  <a:cubicBezTo>
                    <a:pt x="693853" y="254158"/>
                    <a:pt x="708254" y="250797"/>
                    <a:pt x="723964" y="249677"/>
                  </a:cubicBezTo>
                  <a:cubicBezTo>
                    <a:pt x="739674" y="247437"/>
                    <a:pt x="756693" y="245196"/>
                    <a:pt x="772403" y="244076"/>
                  </a:cubicBezTo>
                  <a:cubicBezTo>
                    <a:pt x="786803" y="242956"/>
                    <a:pt x="802513" y="244076"/>
                    <a:pt x="815605" y="242956"/>
                  </a:cubicBezTo>
                  <a:cubicBezTo>
                    <a:pt x="828696" y="242956"/>
                    <a:pt x="850952" y="240716"/>
                    <a:pt x="850952" y="239595"/>
                  </a:cubicBezTo>
                  <a:cubicBezTo>
                    <a:pt x="850952" y="238475"/>
                    <a:pt x="844406" y="237355"/>
                    <a:pt x="839170" y="237355"/>
                  </a:cubicBezTo>
                  <a:cubicBezTo>
                    <a:pt x="828696" y="236235"/>
                    <a:pt x="807750" y="237355"/>
                    <a:pt x="792040" y="236235"/>
                  </a:cubicBezTo>
                  <a:cubicBezTo>
                    <a:pt x="778948" y="235115"/>
                    <a:pt x="765857" y="231754"/>
                    <a:pt x="752765" y="230634"/>
                  </a:cubicBezTo>
                  <a:cubicBezTo>
                    <a:pt x="737055" y="229514"/>
                    <a:pt x="713491" y="228394"/>
                    <a:pt x="703017" y="227273"/>
                  </a:cubicBezTo>
                  <a:cubicBezTo>
                    <a:pt x="699090" y="226153"/>
                    <a:pt x="696472" y="226153"/>
                    <a:pt x="693853" y="225033"/>
                  </a:cubicBezTo>
                  <a:cubicBezTo>
                    <a:pt x="692544" y="225033"/>
                    <a:pt x="692544" y="225033"/>
                    <a:pt x="689926" y="225033"/>
                  </a:cubicBezTo>
                  <a:cubicBezTo>
                    <a:pt x="683380" y="225033"/>
                    <a:pt x="661124" y="225033"/>
                    <a:pt x="646724" y="225033"/>
                  </a:cubicBezTo>
                  <a:cubicBezTo>
                    <a:pt x="631014" y="225033"/>
                    <a:pt x="604831" y="223913"/>
                    <a:pt x="596976" y="223913"/>
                  </a:cubicBezTo>
                  <a:cubicBezTo>
                    <a:pt x="594357" y="223913"/>
                    <a:pt x="594357" y="223913"/>
                    <a:pt x="591739" y="223913"/>
                  </a:cubicBezTo>
                  <a:cubicBezTo>
                    <a:pt x="582575" y="225033"/>
                    <a:pt x="557701" y="223913"/>
                    <a:pt x="539373" y="223913"/>
                  </a:cubicBezTo>
                  <a:cubicBezTo>
                    <a:pt x="518426" y="223913"/>
                    <a:pt x="493552" y="223913"/>
                    <a:pt x="473915" y="223913"/>
                  </a:cubicBezTo>
                  <a:cubicBezTo>
                    <a:pt x="458205" y="223913"/>
                    <a:pt x="447732" y="223913"/>
                    <a:pt x="432022" y="223913"/>
                  </a:cubicBezTo>
                  <a:cubicBezTo>
                    <a:pt x="409766" y="223913"/>
                    <a:pt x="378347" y="222793"/>
                    <a:pt x="357400" y="220552"/>
                  </a:cubicBezTo>
                  <a:cubicBezTo>
                    <a:pt x="341690" y="219432"/>
                    <a:pt x="328599" y="217192"/>
                    <a:pt x="314198" y="214951"/>
                  </a:cubicBezTo>
                  <a:cubicBezTo>
                    <a:pt x="299797" y="212711"/>
                    <a:pt x="277541" y="209350"/>
                    <a:pt x="269687" y="204870"/>
                  </a:cubicBezTo>
                  <a:cubicBezTo>
                    <a:pt x="265759" y="202629"/>
                    <a:pt x="265759" y="198149"/>
                    <a:pt x="263141" y="198149"/>
                  </a:cubicBezTo>
                  <a:cubicBezTo>
                    <a:pt x="260522" y="197028"/>
                    <a:pt x="257904" y="200389"/>
                    <a:pt x="253977" y="201509"/>
                  </a:cubicBezTo>
                  <a:cubicBezTo>
                    <a:pt x="250049" y="202629"/>
                    <a:pt x="236958" y="202629"/>
                    <a:pt x="236958" y="202629"/>
                  </a:cubicBezTo>
                  <a:moveTo>
                    <a:pt x="900700" y="106293"/>
                  </a:moveTo>
                  <a:cubicBezTo>
                    <a:pt x="920337" y="106293"/>
                    <a:pt x="920337" y="106293"/>
                    <a:pt x="920337" y="106293"/>
                  </a:cubicBezTo>
                  <a:cubicBezTo>
                    <a:pt x="920337" y="106293"/>
                    <a:pt x="907246" y="101812"/>
                    <a:pt x="903318" y="102933"/>
                  </a:cubicBezTo>
                  <a:cubicBezTo>
                    <a:pt x="902009" y="104053"/>
                    <a:pt x="900700" y="106293"/>
                    <a:pt x="900700" y="106293"/>
                  </a:cubicBezTo>
                  <a:moveTo>
                    <a:pt x="1222752" y="170144"/>
                  </a:moveTo>
                  <a:cubicBezTo>
                    <a:pt x="1224062" y="170144"/>
                    <a:pt x="1222752" y="170144"/>
                    <a:pt x="1222752" y="170144"/>
                  </a:cubicBezTo>
                </a:path>
              </a:pathLst>
            </a:custGeom>
            <a:solidFill>
              <a:srgbClr val="CC8507"/>
            </a:solidFill>
            <a:ln cap="sq">
              <a:noFill/>
              <a:prstDash val="solid"/>
              <a:miter/>
            </a:ln>
          </p:spPr>
          <p:txBody>
            <a:bodyPr/>
            <a:lstStyle/>
            <a:p>
              <a:endParaRPr lang="en-GB"/>
            </a:p>
          </p:txBody>
        </p:sp>
      </p:grpSp>
      <p:sp>
        <p:nvSpPr>
          <p:cNvPr id="9" name="TextBox 9"/>
          <p:cNvSpPr txBox="1"/>
          <p:nvPr/>
        </p:nvSpPr>
        <p:spPr>
          <a:xfrm>
            <a:off x="76676" y="1158240"/>
            <a:ext cx="4937526" cy="354626"/>
          </a:xfrm>
          <a:prstGeom prst="rect">
            <a:avLst/>
          </a:prstGeom>
        </p:spPr>
        <p:txBody>
          <a:bodyPr lIns="0" tIns="0" rIns="0" bIns="0" rtlCol="0" anchor="t">
            <a:spAutoFit/>
          </a:bodyPr>
          <a:lstStyle/>
          <a:p>
            <a:pPr algn="l">
              <a:lnSpc>
                <a:spcPts val="2913"/>
              </a:lnSpc>
              <a:spcBef>
                <a:spcPct val="0"/>
              </a:spcBef>
            </a:pPr>
            <a:r>
              <a:rPr lang="en-US" sz="1942" b="1">
                <a:solidFill>
                  <a:srgbClr val="FCFCFB"/>
                </a:solidFill>
                <a:latin typeface="Roboto Bold"/>
                <a:ea typeface="Roboto Bold"/>
                <a:cs typeface="Roboto Bold"/>
                <a:sym typeface="Roboto Bold"/>
              </a:rPr>
              <a:t>The Independent Explorer</a:t>
            </a:r>
          </a:p>
        </p:txBody>
      </p:sp>
      <p:grpSp>
        <p:nvGrpSpPr>
          <p:cNvPr id="10" name="Group 10"/>
          <p:cNvGrpSpPr>
            <a:grpSpLocks noChangeAspect="1"/>
          </p:cNvGrpSpPr>
          <p:nvPr/>
        </p:nvGrpSpPr>
        <p:grpSpPr>
          <a:xfrm>
            <a:off x="5192500" y="1224915"/>
            <a:ext cx="5061019" cy="5061019"/>
            <a:chOff x="0" y="0"/>
            <a:chExt cx="2838450" cy="2838450"/>
          </a:xfrm>
        </p:grpSpPr>
        <p:sp>
          <p:nvSpPr>
            <p:cNvPr id="11" name="Freeform 11"/>
            <p:cNvSpPr/>
            <p:nvPr/>
          </p:nvSpPr>
          <p:spPr>
            <a:xfrm>
              <a:off x="0" y="0"/>
              <a:ext cx="2838450" cy="2838450"/>
            </a:xfrm>
            <a:custGeom>
              <a:avLst/>
              <a:gdLst/>
              <a:ahLst/>
              <a:cxnLst/>
              <a:rect l="l" t="t" r="r" b="b"/>
              <a:pathLst>
                <a:path w="2838450" h="2838450">
                  <a:moveTo>
                    <a:pt x="0" y="0"/>
                  </a:moveTo>
                  <a:lnTo>
                    <a:pt x="2838450" y="0"/>
                  </a:lnTo>
                  <a:lnTo>
                    <a:pt x="2838450" y="2838450"/>
                  </a:lnTo>
                  <a:lnTo>
                    <a:pt x="0" y="2838450"/>
                  </a:lnTo>
                  <a:close/>
                </a:path>
              </a:pathLst>
            </a:custGeom>
            <a:blipFill>
              <a:blip r:embed="rId3"/>
              <a:stretch>
                <a:fillRect/>
              </a:stretch>
            </a:blipFill>
          </p:spPr>
          <p:txBody>
            <a:bodyPr/>
            <a:lstStyle/>
            <a:p>
              <a:endParaRPr lang="en-GB"/>
            </a:p>
          </p:txBody>
        </p:sp>
        <p:sp>
          <p:nvSpPr>
            <p:cNvPr id="12" name="Freeform 12"/>
            <p:cNvSpPr/>
            <p:nvPr/>
          </p:nvSpPr>
          <p:spPr>
            <a:xfrm>
              <a:off x="115570" y="389890"/>
              <a:ext cx="2598420" cy="2070100"/>
            </a:xfrm>
            <a:custGeom>
              <a:avLst/>
              <a:gdLst/>
              <a:ahLst/>
              <a:cxnLst/>
              <a:rect l="l" t="t" r="r" b="b"/>
              <a:pathLst>
                <a:path w="2598420" h="2070100">
                  <a:moveTo>
                    <a:pt x="0" y="0"/>
                  </a:moveTo>
                  <a:lnTo>
                    <a:pt x="2598420" y="0"/>
                  </a:lnTo>
                  <a:lnTo>
                    <a:pt x="2598420" y="2070100"/>
                  </a:lnTo>
                  <a:lnTo>
                    <a:pt x="0" y="2070100"/>
                  </a:lnTo>
                  <a:close/>
                </a:path>
              </a:pathLst>
            </a:custGeom>
            <a:solidFill>
              <a:srgbClr val="000000">
                <a:alpha val="0"/>
              </a:srgbClr>
            </a:solidFill>
            <a:ln w="12700">
              <a:solidFill>
                <a:srgbClr val="000000"/>
              </a:solidFill>
            </a:ln>
          </p:spPr>
          <p:txBody>
            <a:bodyPr/>
            <a:lstStyle/>
            <a:p>
              <a:endParaRPr lang="en-GB"/>
            </a:p>
          </p:txBody>
        </p:sp>
      </p:grpSp>
      <p:grpSp>
        <p:nvGrpSpPr>
          <p:cNvPr id="13" name="Group 13"/>
          <p:cNvGrpSpPr/>
          <p:nvPr/>
        </p:nvGrpSpPr>
        <p:grpSpPr>
          <a:xfrm>
            <a:off x="5407186" y="1944244"/>
            <a:ext cx="4346414" cy="3665753"/>
            <a:chOff x="0" y="0"/>
            <a:chExt cx="1609783" cy="1357686"/>
          </a:xfrm>
        </p:grpSpPr>
        <p:sp>
          <p:nvSpPr>
            <p:cNvPr id="14" name="Freeform 14"/>
            <p:cNvSpPr/>
            <p:nvPr/>
          </p:nvSpPr>
          <p:spPr>
            <a:xfrm>
              <a:off x="0" y="0"/>
              <a:ext cx="1609783" cy="1357686"/>
            </a:xfrm>
            <a:custGeom>
              <a:avLst/>
              <a:gdLst/>
              <a:ahLst/>
              <a:cxnLst/>
              <a:rect l="l" t="t" r="r" b="b"/>
              <a:pathLst>
                <a:path w="1609783" h="1357686">
                  <a:moveTo>
                    <a:pt x="0" y="0"/>
                  </a:moveTo>
                  <a:lnTo>
                    <a:pt x="1609783" y="0"/>
                  </a:lnTo>
                  <a:lnTo>
                    <a:pt x="1609783" y="1357686"/>
                  </a:lnTo>
                  <a:lnTo>
                    <a:pt x="0" y="1357686"/>
                  </a:lnTo>
                  <a:close/>
                </a:path>
              </a:pathLst>
            </a:custGeom>
            <a:solidFill>
              <a:srgbClr val="FFFAEE"/>
            </a:solidFill>
          </p:spPr>
          <p:txBody>
            <a:bodyPr/>
            <a:lstStyle/>
            <a:p>
              <a:endParaRPr lang="en-GB"/>
            </a:p>
          </p:txBody>
        </p:sp>
        <p:sp>
          <p:nvSpPr>
            <p:cNvPr id="15" name="TextBox 15"/>
            <p:cNvSpPr txBox="1"/>
            <p:nvPr/>
          </p:nvSpPr>
          <p:spPr>
            <a:xfrm>
              <a:off x="0" y="-47625"/>
              <a:ext cx="1609783" cy="1405311"/>
            </a:xfrm>
            <a:prstGeom prst="rect">
              <a:avLst/>
            </a:prstGeom>
          </p:spPr>
          <p:txBody>
            <a:bodyPr lIns="50800" tIns="50800" rIns="50800" bIns="50800" rtlCol="0" anchor="ctr"/>
            <a:lstStyle/>
            <a:p>
              <a:pPr algn="ctr">
                <a:lnSpc>
                  <a:spcPts val="1960"/>
                </a:lnSpc>
                <a:spcBef>
                  <a:spcPct val="0"/>
                </a:spcBef>
              </a:pPr>
              <a:endParaRPr/>
            </a:p>
          </p:txBody>
        </p:sp>
      </p:grpSp>
      <p:sp>
        <p:nvSpPr>
          <p:cNvPr id="16" name="TextBox 16"/>
          <p:cNvSpPr txBox="1"/>
          <p:nvPr/>
        </p:nvSpPr>
        <p:spPr>
          <a:xfrm>
            <a:off x="0" y="131445"/>
            <a:ext cx="3351371" cy="1095375"/>
          </a:xfrm>
          <a:prstGeom prst="rect">
            <a:avLst/>
          </a:prstGeom>
        </p:spPr>
        <p:txBody>
          <a:bodyPr lIns="0" tIns="0" rIns="0" bIns="0" rtlCol="0" anchor="t">
            <a:spAutoFit/>
          </a:bodyPr>
          <a:lstStyle/>
          <a:p>
            <a:pPr algn="ctr">
              <a:lnSpc>
                <a:spcPts val="8400"/>
              </a:lnSpc>
            </a:pPr>
            <a:r>
              <a:rPr lang="en-US" sz="6000" b="1">
                <a:solidFill>
                  <a:srgbClr val="3B6D89"/>
                </a:solidFill>
                <a:latin typeface="Poppins Bold"/>
                <a:ea typeface="Poppins Bold"/>
                <a:cs typeface="Poppins Bold"/>
                <a:sym typeface="Poppins Bold"/>
              </a:rPr>
              <a:t>Persona</a:t>
            </a:r>
          </a:p>
        </p:txBody>
      </p:sp>
      <p:sp>
        <p:nvSpPr>
          <p:cNvPr id="17" name="Freeform 17"/>
          <p:cNvSpPr/>
          <p:nvPr/>
        </p:nvSpPr>
        <p:spPr>
          <a:xfrm rot="-975370">
            <a:off x="3328862" y="275996"/>
            <a:ext cx="1108942" cy="846828"/>
          </a:xfrm>
          <a:custGeom>
            <a:avLst/>
            <a:gdLst/>
            <a:ahLst/>
            <a:cxnLst/>
            <a:rect l="l" t="t" r="r" b="b"/>
            <a:pathLst>
              <a:path w="1108942" h="846828">
                <a:moveTo>
                  <a:pt x="0" y="0"/>
                </a:moveTo>
                <a:lnTo>
                  <a:pt x="1108942" y="0"/>
                </a:lnTo>
                <a:lnTo>
                  <a:pt x="1108942" y="846828"/>
                </a:lnTo>
                <a:lnTo>
                  <a:pt x="0" y="846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8" name="Freeform 18"/>
          <p:cNvSpPr/>
          <p:nvPr/>
        </p:nvSpPr>
        <p:spPr>
          <a:xfrm rot="-1353311">
            <a:off x="8787166" y="235575"/>
            <a:ext cx="1043852" cy="782889"/>
          </a:xfrm>
          <a:custGeom>
            <a:avLst/>
            <a:gdLst/>
            <a:ahLst/>
            <a:cxnLst/>
            <a:rect l="l" t="t" r="r" b="b"/>
            <a:pathLst>
              <a:path w="1043852" h="782889">
                <a:moveTo>
                  <a:pt x="0" y="0"/>
                </a:moveTo>
                <a:lnTo>
                  <a:pt x="1043853" y="0"/>
                </a:lnTo>
                <a:lnTo>
                  <a:pt x="1043853" y="782889"/>
                </a:lnTo>
                <a:lnTo>
                  <a:pt x="0" y="7828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9" name="TextBox 19"/>
          <p:cNvSpPr txBox="1"/>
          <p:nvPr/>
        </p:nvSpPr>
        <p:spPr>
          <a:xfrm>
            <a:off x="5308861" y="129540"/>
            <a:ext cx="3466406" cy="1095375"/>
          </a:xfrm>
          <a:prstGeom prst="rect">
            <a:avLst/>
          </a:prstGeom>
        </p:spPr>
        <p:txBody>
          <a:bodyPr lIns="0" tIns="0" rIns="0" bIns="0" rtlCol="0" anchor="t">
            <a:spAutoFit/>
          </a:bodyPr>
          <a:lstStyle/>
          <a:p>
            <a:pPr algn="ctr">
              <a:lnSpc>
                <a:spcPts val="8400"/>
              </a:lnSpc>
            </a:pPr>
            <a:r>
              <a:rPr lang="en-US" sz="6000" b="1">
                <a:solidFill>
                  <a:srgbClr val="3B6D89"/>
                </a:solidFill>
                <a:latin typeface="Poppins Bold"/>
                <a:ea typeface="Poppins Bold"/>
                <a:cs typeface="Poppins Bold"/>
                <a:sym typeface="Poppins Bold"/>
              </a:rPr>
              <a:t>Scenario</a:t>
            </a:r>
          </a:p>
        </p:txBody>
      </p:sp>
      <p:sp>
        <p:nvSpPr>
          <p:cNvPr id="20" name="TextBox 20"/>
          <p:cNvSpPr txBox="1"/>
          <p:nvPr/>
        </p:nvSpPr>
        <p:spPr>
          <a:xfrm>
            <a:off x="5831729" y="2167917"/>
            <a:ext cx="3477364" cy="3063799"/>
          </a:xfrm>
          <a:prstGeom prst="rect">
            <a:avLst/>
          </a:prstGeom>
        </p:spPr>
        <p:txBody>
          <a:bodyPr lIns="0" tIns="0" rIns="0" bIns="0" rtlCol="0" anchor="t">
            <a:spAutoFit/>
          </a:bodyPr>
          <a:lstStyle/>
          <a:p>
            <a:pPr algn="ctr">
              <a:lnSpc>
                <a:spcPts val="1754"/>
              </a:lnSpc>
              <a:spcBef>
                <a:spcPct val="0"/>
              </a:spcBef>
            </a:pPr>
            <a:r>
              <a:rPr lang="en-US" sz="1252">
                <a:solidFill>
                  <a:srgbClr val="000000"/>
                </a:solidFill>
                <a:latin typeface="Poppins"/>
                <a:ea typeface="Poppins"/>
                <a:cs typeface="Poppins"/>
                <a:sym typeface="Poppins"/>
              </a:rPr>
              <a:t>Sofia, a 28-year-old freelance digital consultant living in Madrid, has just finished a big project on Thursday evening. She has a free weekend ahead and wants to take advantage of a last-minute travel opportunity to explore somewhere new without spending too much.</a:t>
            </a:r>
          </a:p>
          <a:p>
            <a:pPr algn="ctr">
              <a:lnSpc>
                <a:spcPts val="1754"/>
              </a:lnSpc>
              <a:spcBef>
                <a:spcPct val="0"/>
              </a:spcBef>
            </a:pPr>
            <a:endParaRPr lang="en-US" sz="1252">
              <a:solidFill>
                <a:srgbClr val="000000"/>
              </a:solidFill>
              <a:latin typeface="Poppins"/>
              <a:ea typeface="Poppins"/>
              <a:cs typeface="Poppins"/>
              <a:sym typeface="Poppins"/>
            </a:endParaRPr>
          </a:p>
          <a:p>
            <a:pPr algn="ctr">
              <a:lnSpc>
                <a:spcPts val="1754"/>
              </a:lnSpc>
              <a:spcBef>
                <a:spcPct val="0"/>
              </a:spcBef>
            </a:pPr>
            <a:r>
              <a:rPr lang="en-US" sz="1252">
                <a:solidFill>
                  <a:srgbClr val="000000"/>
                </a:solidFill>
                <a:latin typeface="Poppins"/>
                <a:ea typeface="Poppins"/>
                <a:cs typeface="Poppins"/>
                <a:sym typeface="Poppins"/>
              </a:rPr>
              <a:t>Friday morning, Sofia wakes up feeling craving adventure. She remembers seeing a travel vlogger explore Porto's hidden cafes and colorful streets. She decides to book a spontaneous weekend trip leaving the next day.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grpSp>
        <p:nvGrpSpPr>
          <p:cNvPr id="2" name="Group 2"/>
          <p:cNvGrpSpPr/>
          <p:nvPr/>
        </p:nvGrpSpPr>
        <p:grpSpPr>
          <a:xfrm>
            <a:off x="731520" y="3048000"/>
            <a:ext cx="8290560" cy="1219200"/>
            <a:chOff x="0" y="0"/>
            <a:chExt cx="11054080" cy="1625600"/>
          </a:xfrm>
        </p:grpSpPr>
        <p:sp>
          <p:nvSpPr>
            <p:cNvPr id="3" name="Freeform 3"/>
            <p:cNvSpPr/>
            <p:nvPr/>
          </p:nvSpPr>
          <p:spPr>
            <a:xfrm>
              <a:off x="0" y="0"/>
              <a:ext cx="11054080" cy="1625600"/>
            </a:xfrm>
            <a:custGeom>
              <a:avLst/>
              <a:gdLst/>
              <a:ahLst/>
              <a:cxnLst/>
              <a:rect l="l" t="t" r="r" b="b"/>
              <a:pathLst>
                <a:path w="11054080" h="1625600">
                  <a:moveTo>
                    <a:pt x="0" y="0"/>
                  </a:moveTo>
                  <a:lnTo>
                    <a:pt x="11054080" y="0"/>
                  </a:lnTo>
                  <a:lnTo>
                    <a:pt x="11054080" y="1625600"/>
                  </a:lnTo>
                  <a:lnTo>
                    <a:pt x="0" y="1625600"/>
                  </a:lnTo>
                  <a:close/>
                </a:path>
              </a:pathLst>
            </a:custGeom>
            <a:solidFill>
              <a:srgbClr val="000000">
                <a:alpha val="0"/>
              </a:srgbClr>
            </a:solidFill>
          </p:spPr>
          <p:txBody>
            <a:bodyPr/>
            <a:lstStyle/>
            <a:p>
              <a:endParaRPr lang="en-GB"/>
            </a:p>
          </p:txBody>
        </p:sp>
        <p:sp>
          <p:nvSpPr>
            <p:cNvPr id="4" name="TextBox 4"/>
            <p:cNvSpPr txBox="1"/>
            <p:nvPr/>
          </p:nvSpPr>
          <p:spPr>
            <a:xfrm>
              <a:off x="0" y="-47625"/>
              <a:ext cx="11054080" cy="1673225"/>
            </a:xfrm>
            <a:prstGeom prst="rect">
              <a:avLst/>
            </a:prstGeom>
          </p:spPr>
          <p:txBody>
            <a:bodyPr lIns="0" tIns="0" rIns="0" bIns="0" rtlCol="0" anchor="ctr"/>
            <a:lstStyle/>
            <a:p>
              <a:pPr algn="ctr">
                <a:lnSpc>
                  <a:spcPts val="5631"/>
                </a:lnSpc>
              </a:pPr>
              <a:r>
                <a:rPr lang="en-US" sz="4693">
                  <a:solidFill>
                    <a:srgbClr val="537B66"/>
                  </a:solidFill>
                  <a:latin typeface="Poppins"/>
                  <a:ea typeface="Poppins"/>
                  <a:cs typeface="Poppins"/>
                  <a:sym typeface="Poppins"/>
                </a:rPr>
                <a:t>	Method 2: </a:t>
              </a:r>
              <a:r>
                <a:rPr lang="en-US" sz="4693" b="1">
                  <a:solidFill>
                    <a:srgbClr val="537B66"/>
                  </a:solidFill>
                  <a:latin typeface="Poppins Bold"/>
                  <a:ea typeface="Poppins Bold"/>
                  <a:cs typeface="Poppins Bold"/>
                  <a:sym typeface="Poppins Bold"/>
                </a:rPr>
                <a:t>Interviews</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6E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753600" cy="7315200"/>
            <a:chOff x="0" y="0"/>
            <a:chExt cx="13004800" cy="9753600"/>
          </a:xfrm>
        </p:grpSpPr>
        <p:sp>
          <p:nvSpPr>
            <p:cNvPr id="3" name="Freeform 3"/>
            <p:cNvSpPr/>
            <p:nvPr/>
          </p:nvSpPr>
          <p:spPr>
            <a:xfrm>
              <a:off x="0" y="0"/>
              <a:ext cx="13004800" cy="9753600"/>
            </a:xfrm>
            <a:custGeom>
              <a:avLst/>
              <a:gdLst/>
              <a:ahLst/>
              <a:cxnLst/>
              <a:rect l="l" t="t" r="r" b="b"/>
              <a:pathLst>
                <a:path w="13004800" h="9753600">
                  <a:moveTo>
                    <a:pt x="0" y="0"/>
                  </a:moveTo>
                  <a:lnTo>
                    <a:pt x="13004800" y="0"/>
                  </a:lnTo>
                  <a:lnTo>
                    <a:pt x="13004800" y="9753600"/>
                  </a:lnTo>
                  <a:lnTo>
                    <a:pt x="0" y="9753600"/>
                  </a:lnTo>
                  <a:close/>
                </a:path>
              </a:pathLst>
            </a:custGeom>
            <a:solidFill>
              <a:srgbClr val="FFFAEE"/>
            </a:solidFill>
            <a:ln w="12700">
              <a:solidFill>
                <a:srgbClr val="000000"/>
              </a:solidFill>
            </a:ln>
          </p:spPr>
          <p:txBody>
            <a:bodyPr/>
            <a:lstStyle/>
            <a:p>
              <a:endParaRPr lang="en-GB"/>
            </a:p>
          </p:txBody>
        </p:sp>
      </p:grpSp>
      <p:sp>
        <p:nvSpPr>
          <p:cNvPr id="4" name="TextBox 4"/>
          <p:cNvSpPr txBox="1"/>
          <p:nvPr/>
        </p:nvSpPr>
        <p:spPr>
          <a:xfrm>
            <a:off x="537513" y="106579"/>
            <a:ext cx="8678575" cy="781050"/>
          </a:xfrm>
          <a:prstGeom prst="rect">
            <a:avLst/>
          </a:prstGeom>
        </p:spPr>
        <p:txBody>
          <a:bodyPr lIns="0" tIns="0" rIns="0" bIns="0" rtlCol="0" anchor="t">
            <a:spAutoFit/>
          </a:bodyPr>
          <a:lstStyle/>
          <a:p>
            <a:pPr algn="ctr">
              <a:lnSpc>
                <a:spcPts val="5701"/>
              </a:lnSpc>
            </a:pPr>
            <a:r>
              <a:rPr lang="en-US" sz="4751" b="1">
                <a:solidFill>
                  <a:srgbClr val="537B66"/>
                </a:solidFill>
                <a:latin typeface="Poppins Bold"/>
                <a:ea typeface="Poppins Bold"/>
                <a:cs typeface="Poppins Bold"/>
                <a:sym typeface="Poppins Bold"/>
              </a:rPr>
              <a:t>Agenda</a:t>
            </a:r>
          </a:p>
        </p:txBody>
      </p:sp>
      <p:graphicFrame>
        <p:nvGraphicFramePr>
          <p:cNvPr id="5" name="Table 5"/>
          <p:cNvGraphicFramePr>
            <a:graphicFrameLocks noGrp="1"/>
          </p:cNvGraphicFramePr>
          <p:nvPr/>
        </p:nvGraphicFramePr>
        <p:xfrm>
          <a:off x="1751743" y="1018077"/>
          <a:ext cx="6458832" cy="6301424"/>
        </p:xfrm>
        <a:graphic>
          <a:graphicData uri="http://schemas.openxmlformats.org/drawingml/2006/table">
            <a:tbl>
              <a:tblPr/>
              <a:tblGrid>
                <a:gridCol w="1861424">
                  <a:extLst>
                    <a:ext uri="{9D8B030D-6E8A-4147-A177-3AD203B41FA5}">
                      <a16:colId xmlns:a16="http://schemas.microsoft.com/office/drawing/2014/main" val="20000"/>
                    </a:ext>
                  </a:extLst>
                </a:gridCol>
                <a:gridCol w="4597408">
                  <a:extLst>
                    <a:ext uri="{9D8B030D-6E8A-4147-A177-3AD203B41FA5}">
                      <a16:colId xmlns:a16="http://schemas.microsoft.com/office/drawing/2014/main" val="20001"/>
                    </a:ext>
                  </a:extLst>
                </a:gridCol>
              </a:tblGrid>
              <a:tr h="1066924">
                <a:tc>
                  <a:txBody>
                    <a:bodyPr/>
                    <a:lstStyle/>
                    <a:p>
                      <a:pPr algn="l">
                        <a:lnSpc>
                          <a:spcPts val="3624"/>
                        </a:lnSpc>
                        <a:defRPr/>
                      </a:pPr>
                      <a:r>
                        <a:rPr lang="en-US" sz="3020" b="1">
                          <a:solidFill>
                            <a:srgbClr val="4F81BD"/>
                          </a:solidFill>
                          <a:latin typeface="Poppins Bold"/>
                          <a:ea typeface="Poppins Bold"/>
                          <a:cs typeface="Poppins Bold"/>
                          <a:sym typeface="Poppins Bold"/>
                        </a:rPr>
                        <a:t>01</a:t>
                      </a:r>
                      <a:endParaRPr lang="en-US" sz="1100"/>
                    </a:p>
                  </a:txBody>
                  <a:tcPr marL="141446" marR="141446" marT="141446" marB="141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8E8"/>
                    </a:solidFill>
                  </a:tcPr>
                </a:tc>
                <a:tc>
                  <a:txBody>
                    <a:bodyPr/>
                    <a:lstStyle/>
                    <a:p>
                      <a:pPr algn="l">
                        <a:lnSpc>
                          <a:spcPts val="2088"/>
                        </a:lnSpc>
                        <a:defRPr/>
                      </a:pPr>
                      <a:r>
                        <a:rPr lang="en-US" sz="1740">
                          <a:solidFill>
                            <a:srgbClr val="000000"/>
                          </a:solidFill>
                          <a:latin typeface="Poppins"/>
                          <a:ea typeface="Poppins"/>
                          <a:cs typeface="Poppins"/>
                          <a:sym typeface="Poppins"/>
                        </a:rPr>
                        <a:t>Study Planning</a:t>
                      </a:r>
                      <a:endParaRPr lang="en-US" sz="1100"/>
                    </a:p>
                  </a:txBody>
                  <a:tcPr marL="141446" marR="141446" marT="141446" marB="141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8E8"/>
                    </a:solidFill>
                  </a:tcPr>
                </a:tc>
                <a:extLst>
                  <a:ext uri="{0D108BD9-81ED-4DB2-BD59-A6C34878D82A}">
                    <a16:rowId xmlns:a16="http://schemas.microsoft.com/office/drawing/2014/main" val="10000"/>
                  </a:ext>
                </a:extLst>
              </a:tr>
              <a:tr h="1048807">
                <a:tc>
                  <a:txBody>
                    <a:bodyPr/>
                    <a:lstStyle/>
                    <a:p>
                      <a:pPr algn="l">
                        <a:lnSpc>
                          <a:spcPts val="3624"/>
                        </a:lnSpc>
                        <a:defRPr/>
                      </a:pPr>
                      <a:r>
                        <a:rPr lang="en-US" sz="3020" b="1">
                          <a:solidFill>
                            <a:srgbClr val="4F81BD"/>
                          </a:solidFill>
                          <a:latin typeface="Poppins Bold"/>
                          <a:ea typeface="Poppins Bold"/>
                          <a:cs typeface="Poppins Bold"/>
                          <a:sym typeface="Poppins Bold"/>
                        </a:rPr>
                        <a:t>02</a:t>
                      </a:r>
                      <a:endParaRPr lang="en-US" sz="1100"/>
                    </a:p>
                  </a:txBody>
                  <a:tcPr marL="141446" marR="141446" marT="141446" marB="141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EDF4"/>
                    </a:solidFill>
                  </a:tcPr>
                </a:tc>
                <a:tc>
                  <a:txBody>
                    <a:bodyPr/>
                    <a:lstStyle/>
                    <a:p>
                      <a:pPr algn="l">
                        <a:lnSpc>
                          <a:spcPts val="2088"/>
                        </a:lnSpc>
                        <a:defRPr/>
                      </a:pPr>
                      <a:r>
                        <a:rPr lang="en-US" sz="1740">
                          <a:solidFill>
                            <a:srgbClr val="000000"/>
                          </a:solidFill>
                          <a:latin typeface="Poppins"/>
                          <a:ea typeface="Poppins"/>
                          <a:cs typeface="Poppins"/>
                          <a:sym typeface="Poppins"/>
                        </a:rPr>
                        <a:t>Why Needfinding</a:t>
                      </a:r>
                      <a:endParaRPr lang="en-US" sz="1100"/>
                    </a:p>
                  </a:txBody>
                  <a:tcPr marL="141446" marR="141446" marT="141446" marB="141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EDF4"/>
                    </a:solidFill>
                  </a:tcPr>
                </a:tc>
                <a:extLst>
                  <a:ext uri="{0D108BD9-81ED-4DB2-BD59-A6C34878D82A}">
                    <a16:rowId xmlns:a16="http://schemas.microsoft.com/office/drawing/2014/main" val="10001"/>
                  </a:ext>
                </a:extLst>
              </a:tr>
              <a:tr h="1048807">
                <a:tc>
                  <a:txBody>
                    <a:bodyPr/>
                    <a:lstStyle/>
                    <a:p>
                      <a:pPr algn="l">
                        <a:lnSpc>
                          <a:spcPts val="3624"/>
                        </a:lnSpc>
                        <a:defRPr/>
                      </a:pPr>
                      <a:r>
                        <a:rPr lang="en-US" sz="3020" b="1">
                          <a:solidFill>
                            <a:srgbClr val="4F81BD"/>
                          </a:solidFill>
                          <a:latin typeface="Poppins Bold"/>
                          <a:ea typeface="Poppins Bold"/>
                          <a:cs typeface="Poppins Bold"/>
                          <a:sym typeface="Poppins Bold"/>
                        </a:rPr>
                        <a:t>03</a:t>
                      </a:r>
                      <a:endParaRPr lang="en-US" sz="1100"/>
                    </a:p>
                  </a:txBody>
                  <a:tcPr marL="141446" marR="141446" marT="141446" marB="141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8E8"/>
                    </a:solidFill>
                  </a:tcPr>
                </a:tc>
                <a:tc>
                  <a:txBody>
                    <a:bodyPr/>
                    <a:lstStyle/>
                    <a:p>
                      <a:pPr algn="l">
                        <a:lnSpc>
                          <a:spcPts val="2088"/>
                        </a:lnSpc>
                        <a:defRPr/>
                      </a:pPr>
                      <a:r>
                        <a:rPr lang="en-US" sz="1740">
                          <a:solidFill>
                            <a:srgbClr val="000000"/>
                          </a:solidFill>
                          <a:latin typeface="Poppins"/>
                          <a:ea typeface="Poppins"/>
                          <a:cs typeface="Poppins"/>
                          <a:sym typeface="Poppins"/>
                        </a:rPr>
                        <a:t>Questionnaire and Survey   </a:t>
                      </a:r>
                      <a:endParaRPr lang="en-US" sz="1100"/>
                    </a:p>
                    <a:p>
                      <a:pPr algn="l">
                        <a:lnSpc>
                          <a:spcPts val="2088"/>
                        </a:lnSpc>
                      </a:pPr>
                      <a:r>
                        <a:rPr lang="en-US" sz="1740">
                          <a:solidFill>
                            <a:srgbClr val="000000"/>
                          </a:solidFill>
                          <a:latin typeface="Poppins"/>
                          <a:ea typeface="Poppins"/>
                          <a:cs typeface="Poppins"/>
                          <a:sym typeface="Poppins"/>
                        </a:rPr>
                        <a:t>Results &amp; Analysis</a:t>
                      </a:r>
                    </a:p>
                  </a:txBody>
                  <a:tcPr marL="141446" marR="141446" marT="141446" marB="141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8E8"/>
                    </a:solidFill>
                  </a:tcPr>
                </a:tc>
                <a:extLst>
                  <a:ext uri="{0D108BD9-81ED-4DB2-BD59-A6C34878D82A}">
                    <a16:rowId xmlns:a16="http://schemas.microsoft.com/office/drawing/2014/main" val="10002"/>
                  </a:ext>
                </a:extLst>
              </a:tr>
              <a:tr h="1048807">
                <a:tc>
                  <a:txBody>
                    <a:bodyPr/>
                    <a:lstStyle/>
                    <a:p>
                      <a:pPr algn="l">
                        <a:lnSpc>
                          <a:spcPts val="3624"/>
                        </a:lnSpc>
                        <a:defRPr/>
                      </a:pPr>
                      <a:r>
                        <a:rPr lang="en-US" sz="3020" b="1">
                          <a:solidFill>
                            <a:srgbClr val="4F81BD"/>
                          </a:solidFill>
                          <a:latin typeface="Poppins Bold"/>
                          <a:ea typeface="Poppins Bold"/>
                          <a:cs typeface="Poppins Bold"/>
                          <a:sym typeface="Poppins Bold"/>
                        </a:rPr>
                        <a:t>04</a:t>
                      </a:r>
                      <a:endParaRPr lang="en-US" sz="1100"/>
                    </a:p>
                  </a:txBody>
                  <a:tcPr marL="141446" marR="141446" marT="141446" marB="141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EDF4"/>
                    </a:solidFill>
                  </a:tcPr>
                </a:tc>
                <a:tc>
                  <a:txBody>
                    <a:bodyPr/>
                    <a:lstStyle/>
                    <a:p>
                      <a:pPr algn="l">
                        <a:lnSpc>
                          <a:spcPts val="2088"/>
                        </a:lnSpc>
                        <a:defRPr/>
                      </a:pPr>
                      <a:r>
                        <a:rPr lang="en-US" sz="1740">
                          <a:solidFill>
                            <a:srgbClr val="000000"/>
                          </a:solidFill>
                          <a:latin typeface="Poppins"/>
                          <a:ea typeface="Poppins"/>
                          <a:cs typeface="Poppins"/>
                          <a:sym typeface="Poppins"/>
                        </a:rPr>
                        <a:t>Task Planning &amp; Analysis</a:t>
                      </a:r>
                      <a:endParaRPr lang="en-US" sz="1100"/>
                    </a:p>
                  </a:txBody>
                  <a:tcPr marL="141446" marR="141446" marT="141446" marB="141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EDF4"/>
                    </a:solidFill>
                  </a:tcPr>
                </a:tc>
                <a:extLst>
                  <a:ext uri="{0D108BD9-81ED-4DB2-BD59-A6C34878D82A}">
                    <a16:rowId xmlns:a16="http://schemas.microsoft.com/office/drawing/2014/main" val="10003"/>
                  </a:ext>
                </a:extLst>
              </a:tr>
              <a:tr h="1048807">
                <a:tc>
                  <a:txBody>
                    <a:bodyPr/>
                    <a:lstStyle/>
                    <a:p>
                      <a:pPr algn="l">
                        <a:lnSpc>
                          <a:spcPts val="3624"/>
                        </a:lnSpc>
                        <a:defRPr/>
                      </a:pPr>
                      <a:r>
                        <a:rPr lang="en-US" sz="3020" b="1">
                          <a:solidFill>
                            <a:srgbClr val="4F81BD"/>
                          </a:solidFill>
                          <a:latin typeface="Poppins Bold"/>
                          <a:ea typeface="Poppins Bold"/>
                          <a:cs typeface="Poppins Bold"/>
                          <a:sym typeface="Poppins Bold"/>
                        </a:rPr>
                        <a:t>05</a:t>
                      </a:r>
                      <a:endParaRPr lang="en-US" sz="1100"/>
                    </a:p>
                  </a:txBody>
                  <a:tcPr marL="141446" marR="141446" marT="141446" marB="141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8E8"/>
                    </a:solidFill>
                  </a:tcPr>
                </a:tc>
                <a:tc>
                  <a:txBody>
                    <a:bodyPr/>
                    <a:lstStyle/>
                    <a:p>
                      <a:pPr algn="l">
                        <a:lnSpc>
                          <a:spcPts val="2088"/>
                        </a:lnSpc>
                        <a:defRPr/>
                      </a:pPr>
                      <a:r>
                        <a:rPr lang="en-US" sz="1740">
                          <a:solidFill>
                            <a:srgbClr val="000000"/>
                          </a:solidFill>
                          <a:latin typeface="Poppins"/>
                          <a:ea typeface="Poppins"/>
                          <a:cs typeface="Poppins"/>
                          <a:sym typeface="Poppins"/>
                        </a:rPr>
                        <a:t>Functional, Non Functional and User Experience Goal Extraction.</a:t>
                      </a:r>
                      <a:endParaRPr lang="en-US" sz="1100"/>
                    </a:p>
                  </a:txBody>
                  <a:tcPr marL="141446" marR="141446" marT="141446" marB="141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8E8"/>
                    </a:solidFill>
                  </a:tcPr>
                </a:tc>
                <a:extLst>
                  <a:ext uri="{0D108BD9-81ED-4DB2-BD59-A6C34878D82A}">
                    <a16:rowId xmlns:a16="http://schemas.microsoft.com/office/drawing/2014/main" val="10004"/>
                  </a:ext>
                </a:extLst>
              </a:tr>
              <a:tr h="1039272">
                <a:tc>
                  <a:txBody>
                    <a:bodyPr/>
                    <a:lstStyle/>
                    <a:p>
                      <a:pPr algn="l">
                        <a:lnSpc>
                          <a:spcPts val="4228"/>
                        </a:lnSpc>
                        <a:defRPr/>
                      </a:pPr>
                      <a:r>
                        <a:rPr lang="en-US" sz="3020" b="1">
                          <a:solidFill>
                            <a:srgbClr val="4F81BD"/>
                          </a:solidFill>
                          <a:latin typeface="Poppins Bold"/>
                          <a:ea typeface="Poppins Bold"/>
                          <a:cs typeface="Poppins Bold"/>
                          <a:sym typeface="Poppins Bold"/>
                        </a:rPr>
                        <a:t>06</a:t>
                      </a:r>
                      <a:endParaRPr lang="en-US" sz="1100"/>
                    </a:p>
                  </a:txBody>
                  <a:tcPr marL="141446" marR="141446" marT="141446" marB="141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8E8"/>
                    </a:solidFill>
                  </a:tcPr>
                </a:tc>
                <a:tc>
                  <a:txBody>
                    <a:bodyPr/>
                    <a:lstStyle/>
                    <a:p>
                      <a:pPr algn="l">
                        <a:lnSpc>
                          <a:spcPts val="2088"/>
                        </a:lnSpc>
                        <a:defRPr/>
                      </a:pPr>
                      <a:r>
                        <a:rPr lang="en-US" sz="1740">
                          <a:solidFill>
                            <a:srgbClr val="000000"/>
                          </a:solidFill>
                          <a:latin typeface="Poppins"/>
                          <a:ea typeface="Poppins"/>
                          <a:cs typeface="Poppins"/>
                          <a:sym typeface="Poppins"/>
                        </a:rPr>
                        <a:t>Appendix</a:t>
                      </a:r>
                      <a:endParaRPr lang="en-US" sz="1100"/>
                    </a:p>
                  </a:txBody>
                  <a:tcPr marL="141446" marR="141446" marT="141446" marB="1414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8E8"/>
                    </a:solidFill>
                  </a:tcPr>
                </a:tc>
                <a:extLst>
                  <a:ext uri="{0D108BD9-81ED-4DB2-BD59-A6C34878D82A}">
                    <a16:rowId xmlns:a16="http://schemas.microsoft.com/office/drawing/2014/main" val="10005"/>
                  </a:ext>
                </a:extLst>
              </a:tr>
            </a:tbl>
          </a:graphicData>
        </a:graphic>
      </p:graphicFrame>
      <p:sp>
        <p:nvSpPr>
          <p:cNvPr id="6" name="Freeform 6"/>
          <p:cNvSpPr/>
          <p:nvPr/>
        </p:nvSpPr>
        <p:spPr>
          <a:xfrm rot="5229760">
            <a:off x="-306159" y="135107"/>
            <a:ext cx="2075358" cy="1765941"/>
          </a:xfrm>
          <a:custGeom>
            <a:avLst/>
            <a:gdLst/>
            <a:ahLst/>
            <a:cxnLst/>
            <a:rect l="l" t="t" r="r" b="b"/>
            <a:pathLst>
              <a:path w="2075358" h="1765941">
                <a:moveTo>
                  <a:pt x="0" y="0"/>
                </a:moveTo>
                <a:lnTo>
                  <a:pt x="2075358" y="0"/>
                </a:lnTo>
                <a:lnTo>
                  <a:pt x="2075358" y="1765941"/>
                </a:lnTo>
                <a:lnTo>
                  <a:pt x="0" y="1765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rot="2313655">
            <a:off x="7712657" y="-519962"/>
            <a:ext cx="3661250" cy="2502963"/>
          </a:xfrm>
          <a:custGeom>
            <a:avLst/>
            <a:gdLst/>
            <a:ahLst/>
            <a:cxnLst/>
            <a:rect l="l" t="t" r="r" b="b"/>
            <a:pathLst>
              <a:path w="3661250" h="2502963">
                <a:moveTo>
                  <a:pt x="0" y="0"/>
                </a:moveTo>
                <a:lnTo>
                  <a:pt x="3661250" y="0"/>
                </a:lnTo>
                <a:lnTo>
                  <a:pt x="3661250" y="2502964"/>
                </a:lnTo>
                <a:lnTo>
                  <a:pt x="0" y="250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grpSp>
        <p:nvGrpSpPr>
          <p:cNvPr id="2" name="Group 2"/>
          <p:cNvGrpSpPr/>
          <p:nvPr/>
        </p:nvGrpSpPr>
        <p:grpSpPr>
          <a:xfrm>
            <a:off x="2679243" y="1414769"/>
            <a:ext cx="706858" cy="798839"/>
            <a:chOff x="0" y="0"/>
            <a:chExt cx="6028679" cy="6813168"/>
          </a:xfrm>
        </p:grpSpPr>
        <p:sp>
          <p:nvSpPr>
            <p:cNvPr id="3" name="Freeform 3"/>
            <p:cNvSpPr/>
            <p:nvPr/>
          </p:nvSpPr>
          <p:spPr>
            <a:xfrm>
              <a:off x="12191" y="3275"/>
              <a:ext cx="6016257" cy="6815071"/>
            </a:xfrm>
            <a:custGeom>
              <a:avLst/>
              <a:gdLst/>
              <a:ahLst/>
              <a:cxnLst/>
              <a:rect l="l" t="t" r="r" b="b"/>
              <a:pathLst>
                <a:path w="6016257" h="6815071">
                  <a:moveTo>
                    <a:pt x="3181234" y="5407312"/>
                  </a:moveTo>
                  <a:lnTo>
                    <a:pt x="3313746" y="5439586"/>
                  </a:lnTo>
                  <a:cubicBezTo>
                    <a:pt x="3408379" y="5462636"/>
                    <a:pt x="3545107" y="5517531"/>
                    <a:pt x="3617178" y="5561416"/>
                  </a:cubicBezTo>
                  <a:lnTo>
                    <a:pt x="3682769" y="5601353"/>
                  </a:lnTo>
                  <a:cubicBezTo>
                    <a:pt x="3716963" y="5622174"/>
                    <a:pt x="3768217" y="5665473"/>
                    <a:pt x="3789844" y="5691809"/>
                  </a:cubicBezTo>
                  <a:lnTo>
                    <a:pt x="3871132" y="5790801"/>
                  </a:lnTo>
                  <a:cubicBezTo>
                    <a:pt x="3915695" y="5845069"/>
                    <a:pt x="3957544" y="5939701"/>
                    <a:pt x="3963759" y="6000256"/>
                  </a:cubicBezTo>
                  <a:lnTo>
                    <a:pt x="3972666" y="6087027"/>
                  </a:lnTo>
                  <a:cubicBezTo>
                    <a:pt x="3977550" y="6134608"/>
                    <a:pt x="3960110" y="6210825"/>
                    <a:pt x="3934051" y="6255781"/>
                  </a:cubicBezTo>
                  <a:lnTo>
                    <a:pt x="3870357" y="6365666"/>
                  </a:lnTo>
                  <a:cubicBezTo>
                    <a:pt x="3836611" y="6423887"/>
                    <a:pt x="3749685" y="6517954"/>
                    <a:pt x="3685476" y="6565739"/>
                  </a:cubicBezTo>
                  <a:lnTo>
                    <a:pt x="3614888" y="6618271"/>
                  </a:lnTo>
                  <a:cubicBezTo>
                    <a:pt x="3577973" y="6645743"/>
                    <a:pt x="3499206" y="6687964"/>
                    <a:pt x="3449771" y="6706777"/>
                  </a:cubicBezTo>
                  <a:lnTo>
                    <a:pt x="3380428" y="6733166"/>
                  </a:lnTo>
                  <a:cubicBezTo>
                    <a:pt x="3344994" y="6746650"/>
                    <a:pt x="3272510" y="6765960"/>
                    <a:pt x="3232197" y="6772655"/>
                  </a:cubicBezTo>
                  <a:lnTo>
                    <a:pt x="3111308" y="6792730"/>
                  </a:lnTo>
                  <a:cubicBezTo>
                    <a:pt x="3050657" y="6802802"/>
                    <a:pt x="2927982" y="6815072"/>
                    <a:pt x="2865116" y="6815072"/>
                  </a:cubicBezTo>
                  <a:lnTo>
                    <a:pt x="2728909" y="6815072"/>
                  </a:lnTo>
                  <a:cubicBezTo>
                    <a:pt x="2689543" y="6815072"/>
                    <a:pt x="2650248" y="6811723"/>
                    <a:pt x="2611449" y="6805063"/>
                  </a:cubicBezTo>
                  <a:lnTo>
                    <a:pt x="2553146" y="6795054"/>
                  </a:lnTo>
                  <a:cubicBezTo>
                    <a:pt x="2495144" y="6786225"/>
                    <a:pt x="2383509" y="6759692"/>
                    <a:pt x="2331022" y="6742260"/>
                  </a:cubicBezTo>
                  <a:lnTo>
                    <a:pt x="2223447" y="6706531"/>
                  </a:lnTo>
                  <a:cubicBezTo>
                    <a:pt x="2166224" y="6687526"/>
                    <a:pt x="2078104" y="6644522"/>
                    <a:pt x="2035182" y="6614652"/>
                  </a:cubicBezTo>
                  <a:lnTo>
                    <a:pt x="1973496" y="6571727"/>
                  </a:lnTo>
                  <a:cubicBezTo>
                    <a:pt x="1940408" y="6548701"/>
                    <a:pt x="1896799" y="6503991"/>
                    <a:pt x="1879428" y="6475281"/>
                  </a:cubicBezTo>
                  <a:lnTo>
                    <a:pt x="1778296" y="6308138"/>
                  </a:lnTo>
                  <a:cubicBezTo>
                    <a:pt x="1740761" y="6246104"/>
                    <a:pt x="1707751" y="6133407"/>
                    <a:pt x="1707751" y="6067296"/>
                  </a:cubicBezTo>
                  <a:lnTo>
                    <a:pt x="1707751" y="6005170"/>
                  </a:lnTo>
                  <a:cubicBezTo>
                    <a:pt x="1707751" y="5972327"/>
                    <a:pt x="1723926" y="5915469"/>
                    <a:pt x="1742068" y="5884538"/>
                  </a:cubicBezTo>
                  <a:lnTo>
                    <a:pt x="1797789" y="5789540"/>
                  </a:lnTo>
                  <a:cubicBezTo>
                    <a:pt x="1828216" y="5737664"/>
                    <a:pt x="1904094" y="5660661"/>
                    <a:pt x="1964950" y="5619900"/>
                  </a:cubicBezTo>
                  <a:lnTo>
                    <a:pt x="2054987" y="5559595"/>
                  </a:lnTo>
                  <a:cubicBezTo>
                    <a:pt x="2104913" y="5526156"/>
                    <a:pt x="2199655" y="5484737"/>
                    <a:pt x="2267652" y="5466623"/>
                  </a:cubicBezTo>
                  <a:lnTo>
                    <a:pt x="2441452" y="5420324"/>
                  </a:lnTo>
                  <a:cubicBezTo>
                    <a:pt x="2477630" y="5410686"/>
                    <a:pt x="2506182" y="5382911"/>
                    <a:pt x="2516813" y="5347012"/>
                  </a:cubicBezTo>
                  <a:cubicBezTo>
                    <a:pt x="2527444" y="5311114"/>
                    <a:pt x="2518621" y="5272270"/>
                    <a:pt x="2493525" y="5244486"/>
                  </a:cubicBezTo>
                  <a:lnTo>
                    <a:pt x="2222991" y="4944984"/>
                  </a:lnTo>
                  <a:cubicBezTo>
                    <a:pt x="2076275" y="4782557"/>
                    <a:pt x="1970115" y="4530900"/>
                    <a:pt x="1970115" y="4345526"/>
                  </a:cubicBezTo>
                  <a:lnTo>
                    <a:pt x="1970115" y="4185774"/>
                  </a:lnTo>
                  <a:cubicBezTo>
                    <a:pt x="1970115" y="4106139"/>
                    <a:pt x="2003601" y="3948543"/>
                    <a:pt x="2036885" y="3871531"/>
                  </a:cubicBezTo>
                  <a:lnTo>
                    <a:pt x="2076379" y="3780149"/>
                  </a:lnTo>
                  <a:cubicBezTo>
                    <a:pt x="2094978" y="3737114"/>
                    <a:pt x="2150832" y="3643535"/>
                    <a:pt x="2181950" y="3603270"/>
                  </a:cubicBezTo>
                  <a:lnTo>
                    <a:pt x="2265518" y="3495142"/>
                  </a:lnTo>
                  <a:cubicBezTo>
                    <a:pt x="2305198" y="3443801"/>
                    <a:pt x="2410037" y="3336406"/>
                    <a:pt x="2465147" y="3290648"/>
                  </a:cubicBezTo>
                  <a:lnTo>
                    <a:pt x="2567449" y="3205705"/>
                  </a:lnTo>
                  <a:cubicBezTo>
                    <a:pt x="2615465" y="3165837"/>
                    <a:pt x="2736307" y="3082263"/>
                    <a:pt x="2795173" y="3048212"/>
                  </a:cubicBezTo>
                  <a:lnTo>
                    <a:pt x="3621841" y="2570027"/>
                  </a:lnTo>
                  <a:cubicBezTo>
                    <a:pt x="3726904" y="2509253"/>
                    <a:pt x="3917423" y="2369459"/>
                    <a:pt x="3996148" y="2295377"/>
                  </a:cubicBezTo>
                  <a:lnTo>
                    <a:pt x="4076314" y="2219939"/>
                  </a:lnTo>
                  <a:cubicBezTo>
                    <a:pt x="4118319" y="2180412"/>
                    <a:pt x="4173519" y="2103003"/>
                    <a:pt x="4192273" y="2057330"/>
                  </a:cubicBezTo>
                  <a:lnTo>
                    <a:pt x="4218105" y="1994414"/>
                  </a:lnTo>
                  <a:cubicBezTo>
                    <a:pt x="4230866" y="1963332"/>
                    <a:pt x="4243937" y="1898684"/>
                    <a:pt x="4243937" y="1866645"/>
                  </a:cubicBezTo>
                  <a:lnTo>
                    <a:pt x="4243937" y="1757070"/>
                  </a:lnTo>
                  <a:cubicBezTo>
                    <a:pt x="4243937" y="1702938"/>
                    <a:pt x="4221852" y="1593707"/>
                    <a:pt x="4200290" y="1541190"/>
                  </a:cubicBezTo>
                  <a:lnTo>
                    <a:pt x="4163727" y="1452138"/>
                  </a:lnTo>
                  <a:cubicBezTo>
                    <a:pt x="4145520" y="1407795"/>
                    <a:pt x="4090907" y="1323571"/>
                    <a:pt x="4054451" y="1283615"/>
                  </a:cubicBezTo>
                  <a:lnTo>
                    <a:pt x="4018013" y="1243677"/>
                  </a:lnTo>
                  <a:cubicBezTo>
                    <a:pt x="3999572" y="1223467"/>
                    <a:pt x="3955363" y="1187781"/>
                    <a:pt x="3928516" y="1171433"/>
                  </a:cubicBezTo>
                  <a:lnTo>
                    <a:pt x="3867590" y="1134336"/>
                  </a:lnTo>
                  <a:cubicBezTo>
                    <a:pt x="3837491" y="1116009"/>
                    <a:pt x="3769279" y="1083580"/>
                    <a:pt x="3732779" y="1070245"/>
                  </a:cubicBezTo>
                  <a:lnTo>
                    <a:pt x="3606139" y="1023979"/>
                  </a:lnTo>
                  <a:cubicBezTo>
                    <a:pt x="3560623" y="1007351"/>
                    <a:pt x="3464155" y="981866"/>
                    <a:pt x="3413117" y="972986"/>
                  </a:cubicBezTo>
                  <a:lnTo>
                    <a:pt x="3362102" y="964111"/>
                  </a:lnTo>
                  <a:cubicBezTo>
                    <a:pt x="3328155" y="958206"/>
                    <a:pt x="3293762" y="955236"/>
                    <a:pt x="3259306" y="955236"/>
                  </a:cubicBezTo>
                  <a:lnTo>
                    <a:pt x="2981699" y="955236"/>
                  </a:lnTo>
                  <a:cubicBezTo>
                    <a:pt x="2898321" y="955236"/>
                    <a:pt x="2735618" y="968503"/>
                    <a:pt x="2655177" y="981861"/>
                  </a:cubicBezTo>
                  <a:lnTo>
                    <a:pt x="2575010" y="995174"/>
                  </a:lnTo>
                  <a:cubicBezTo>
                    <a:pt x="2534044" y="1001977"/>
                    <a:pt x="2460387" y="1021600"/>
                    <a:pt x="2424379" y="1035302"/>
                  </a:cubicBezTo>
                  <a:lnTo>
                    <a:pt x="2343005" y="1066270"/>
                  </a:lnTo>
                  <a:cubicBezTo>
                    <a:pt x="2303345" y="1081363"/>
                    <a:pt x="2226846" y="1118417"/>
                    <a:pt x="2193776" y="1138554"/>
                  </a:cubicBezTo>
                  <a:lnTo>
                    <a:pt x="2111097" y="1188897"/>
                  </a:lnTo>
                  <a:cubicBezTo>
                    <a:pt x="2069032" y="1214510"/>
                    <a:pt x="2000915" y="1269942"/>
                    <a:pt x="1972428" y="1301742"/>
                  </a:cubicBezTo>
                  <a:lnTo>
                    <a:pt x="1912968" y="1368117"/>
                  </a:lnTo>
                  <a:cubicBezTo>
                    <a:pt x="1883729" y="1400757"/>
                    <a:pt x="1837247" y="1471622"/>
                    <a:pt x="1821515" y="1507546"/>
                  </a:cubicBezTo>
                  <a:lnTo>
                    <a:pt x="1779209" y="1604146"/>
                  </a:lnTo>
                  <a:cubicBezTo>
                    <a:pt x="1759037" y="1650204"/>
                    <a:pt x="1731543" y="1752951"/>
                    <a:pt x="1726661" y="1800526"/>
                  </a:cubicBezTo>
                  <a:lnTo>
                    <a:pt x="1717206" y="1892637"/>
                  </a:lnTo>
                  <a:cubicBezTo>
                    <a:pt x="1711753" y="1945764"/>
                    <a:pt x="1668635" y="1987130"/>
                    <a:pt x="1615327" y="1990376"/>
                  </a:cubicBezTo>
                  <a:lnTo>
                    <a:pt x="1482302" y="1998476"/>
                  </a:lnTo>
                  <a:cubicBezTo>
                    <a:pt x="1438363" y="2001151"/>
                    <a:pt x="1394267" y="1999526"/>
                    <a:pt x="1350644" y="1993623"/>
                  </a:cubicBezTo>
                  <a:lnTo>
                    <a:pt x="1285053" y="1984748"/>
                  </a:lnTo>
                  <a:cubicBezTo>
                    <a:pt x="1222758" y="1976319"/>
                    <a:pt x="1083327" y="1965897"/>
                    <a:pt x="1019533" y="1964901"/>
                  </a:cubicBezTo>
                  <a:lnTo>
                    <a:pt x="79504" y="1950225"/>
                  </a:lnTo>
                  <a:cubicBezTo>
                    <a:pt x="43701" y="1949666"/>
                    <a:pt x="13844" y="1922686"/>
                    <a:pt x="9672" y="1887122"/>
                  </a:cubicBezTo>
                  <a:lnTo>
                    <a:pt x="2385" y="1824997"/>
                  </a:lnTo>
                  <a:cubicBezTo>
                    <a:pt x="-4770" y="1764000"/>
                    <a:pt x="4931" y="1638191"/>
                    <a:pt x="21442" y="1577872"/>
                  </a:cubicBezTo>
                  <a:lnTo>
                    <a:pt x="48353" y="1479557"/>
                  </a:lnTo>
                  <a:cubicBezTo>
                    <a:pt x="60763" y="1434218"/>
                    <a:pt x="103156" y="1330290"/>
                    <a:pt x="127028" y="1286685"/>
                  </a:cubicBezTo>
                  <a:lnTo>
                    <a:pt x="188600" y="1174211"/>
                  </a:lnTo>
                  <a:cubicBezTo>
                    <a:pt x="216650" y="1122972"/>
                    <a:pt x="297581" y="1004005"/>
                    <a:pt x="337250" y="955696"/>
                  </a:cubicBezTo>
                  <a:lnTo>
                    <a:pt x="410317" y="866715"/>
                  </a:lnTo>
                  <a:cubicBezTo>
                    <a:pt x="444655" y="824900"/>
                    <a:pt x="535348" y="735548"/>
                    <a:pt x="581416" y="698147"/>
                  </a:cubicBezTo>
                  <a:lnTo>
                    <a:pt x="663583" y="631439"/>
                  </a:lnTo>
                  <a:cubicBezTo>
                    <a:pt x="701015" y="601050"/>
                    <a:pt x="798469" y="532631"/>
                    <a:pt x="842584" y="505770"/>
                  </a:cubicBezTo>
                  <a:lnTo>
                    <a:pt x="939924" y="446500"/>
                  </a:lnTo>
                  <a:cubicBezTo>
                    <a:pt x="987366" y="417613"/>
                    <a:pt x="1097107" y="364456"/>
                    <a:pt x="1154001" y="342805"/>
                  </a:cubicBezTo>
                  <a:lnTo>
                    <a:pt x="1425518" y="239477"/>
                  </a:lnTo>
                  <a:cubicBezTo>
                    <a:pt x="1463904" y="224868"/>
                    <a:pt x="1548200" y="200694"/>
                    <a:pt x="1591144" y="191977"/>
                  </a:cubicBezTo>
                  <a:lnTo>
                    <a:pt x="1656090" y="178796"/>
                  </a:lnTo>
                  <a:cubicBezTo>
                    <a:pt x="1670650" y="175841"/>
                    <a:pt x="1683747" y="167959"/>
                    <a:pt x="1693175" y="156477"/>
                  </a:cubicBezTo>
                  <a:lnTo>
                    <a:pt x="1693175" y="156477"/>
                  </a:lnTo>
                  <a:cubicBezTo>
                    <a:pt x="1702559" y="145049"/>
                    <a:pt x="1715839" y="137496"/>
                    <a:pt x="1730458" y="135270"/>
                  </a:cubicBezTo>
                  <a:lnTo>
                    <a:pt x="2151292" y="71209"/>
                  </a:lnTo>
                  <a:cubicBezTo>
                    <a:pt x="2267217" y="53563"/>
                    <a:pt x="2550990" y="22510"/>
                    <a:pt x="2669752" y="14475"/>
                  </a:cubicBezTo>
                  <a:lnTo>
                    <a:pt x="2800935" y="5600"/>
                  </a:lnTo>
                  <a:cubicBezTo>
                    <a:pt x="2861511" y="1502"/>
                    <a:pt x="3003075" y="-1217"/>
                    <a:pt x="3063957" y="548"/>
                  </a:cubicBezTo>
                  <a:lnTo>
                    <a:pt x="3304128" y="7512"/>
                  </a:lnTo>
                  <a:cubicBezTo>
                    <a:pt x="3415187" y="10731"/>
                    <a:pt x="3670785" y="30689"/>
                    <a:pt x="3779585" y="44636"/>
                  </a:cubicBezTo>
                  <a:lnTo>
                    <a:pt x="3938882" y="65056"/>
                  </a:lnTo>
                  <a:cubicBezTo>
                    <a:pt x="4014408" y="74738"/>
                    <a:pt x="4177077" y="105704"/>
                    <a:pt x="4248211" y="123941"/>
                  </a:cubicBezTo>
                  <a:lnTo>
                    <a:pt x="4450134" y="175709"/>
                  </a:lnTo>
                  <a:cubicBezTo>
                    <a:pt x="4545754" y="200224"/>
                    <a:pt x="4748029" y="266435"/>
                    <a:pt x="4834354" y="301477"/>
                  </a:cubicBezTo>
                  <a:lnTo>
                    <a:pt x="4961843" y="353229"/>
                  </a:lnTo>
                  <a:cubicBezTo>
                    <a:pt x="5024334" y="378595"/>
                    <a:pt x="5142487" y="439835"/>
                    <a:pt x="5193592" y="473347"/>
                  </a:cubicBezTo>
                  <a:lnTo>
                    <a:pt x="5338985" y="568686"/>
                  </a:lnTo>
                  <a:cubicBezTo>
                    <a:pt x="5399843" y="608592"/>
                    <a:pt x="5522316" y="705164"/>
                    <a:pt x="5570333" y="751109"/>
                  </a:cubicBezTo>
                  <a:lnTo>
                    <a:pt x="5621348" y="799922"/>
                  </a:lnTo>
                  <a:cubicBezTo>
                    <a:pt x="5645857" y="823373"/>
                    <a:pt x="5689699" y="876883"/>
                    <a:pt x="5705727" y="902910"/>
                  </a:cubicBezTo>
                  <a:lnTo>
                    <a:pt x="5831223" y="1106680"/>
                  </a:lnTo>
                  <a:cubicBezTo>
                    <a:pt x="5881023" y="1187540"/>
                    <a:pt x="5957415" y="1366840"/>
                    <a:pt x="5978455" y="1452242"/>
                  </a:cubicBezTo>
                  <a:lnTo>
                    <a:pt x="6000318" y="1540993"/>
                  </a:lnTo>
                  <a:cubicBezTo>
                    <a:pt x="6010710" y="1583181"/>
                    <a:pt x="6018851" y="1676779"/>
                    <a:pt x="6015488" y="1719395"/>
                  </a:cubicBezTo>
                  <a:lnTo>
                    <a:pt x="6002506" y="1893307"/>
                  </a:lnTo>
                  <a:cubicBezTo>
                    <a:pt x="5998104" y="1952283"/>
                    <a:pt x="5969618" y="2086773"/>
                    <a:pt x="5949302" y="2144500"/>
                  </a:cubicBezTo>
                  <a:lnTo>
                    <a:pt x="5927439" y="2206626"/>
                  </a:lnTo>
                  <a:cubicBezTo>
                    <a:pt x="5917563" y="2234691"/>
                    <a:pt x="5886334" y="2301556"/>
                    <a:pt x="5870480" y="2328586"/>
                  </a:cubicBezTo>
                  <a:lnTo>
                    <a:pt x="5815149" y="2422921"/>
                  </a:lnTo>
                  <a:cubicBezTo>
                    <a:pt x="5789475" y="2466691"/>
                    <a:pt x="5716994" y="2564190"/>
                    <a:pt x="5679924" y="2604819"/>
                  </a:cubicBezTo>
                  <a:lnTo>
                    <a:pt x="5574113" y="2720789"/>
                  </a:lnTo>
                  <a:cubicBezTo>
                    <a:pt x="5522699" y="2777139"/>
                    <a:pt x="5393614" y="2887586"/>
                    <a:pt x="5323022" y="2935626"/>
                  </a:cubicBezTo>
                  <a:lnTo>
                    <a:pt x="5147873" y="3054819"/>
                  </a:lnTo>
                  <a:cubicBezTo>
                    <a:pt x="5071670" y="3106678"/>
                    <a:pt x="4864363" y="3235737"/>
                    <a:pt x="4780903" y="3283276"/>
                  </a:cubicBezTo>
                  <a:lnTo>
                    <a:pt x="4198957" y="3614759"/>
                  </a:lnTo>
                  <a:cubicBezTo>
                    <a:pt x="4136534" y="3650316"/>
                    <a:pt x="4016016" y="3734880"/>
                    <a:pt x="3966996" y="3777519"/>
                  </a:cubicBezTo>
                  <a:lnTo>
                    <a:pt x="3915981" y="3821895"/>
                  </a:lnTo>
                  <a:cubicBezTo>
                    <a:pt x="3890244" y="3844282"/>
                    <a:pt x="3850405" y="3891603"/>
                    <a:pt x="3835578" y="3917397"/>
                  </a:cubicBezTo>
                  <a:lnTo>
                    <a:pt x="3748242" y="4069335"/>
                  </a:lnTo>
                  <a:cubicBezTo>
                    <a:pt x="3704624" y="4145217"/>
                    <a:pt x="3650756" y="4301619"/>
                    <a:pt x="3640629" y="4381777"/>
                  </a:cubicBezTo>
                  <a:lnTo>
                    <a:pt x="3621615" y="4532279"/>
                  </a:lnTo>
                  <a:cubicBezTo>
                    <a:pt x="3611348" y="4613552"/>
                    <a:pt x="3552660" y="4745199"/>
                    <a:pt x="3494029" y="4818479"/>
                  </a:cubicBezTo>
                  <a:lnTo>
                    <a:pt x="3133929" y="5268545"/>
                  </a:lnTo>
                  <a:cubicBezTo>
                    <a:pt x="3115374" y="5291734"/>
                    <a:pt x="3109943" y="5322791"/>
                    <a:pt x="3119526" y="5350902"/>
                  </a:cubicBezTo>
                  <a:cubicBezTo>
                    <a:pt x="3129109" y="5379012"/>
                    <a:pt x="3152379" y="5400284"/>
                    <a:pt x="3181234" y="5407312"/>
                  </a:cubicBezTo>
                  <a:close/>
                </a:path>
              </a:pathLst>
            </a:custGeom>
            <a:solidFill>
              <a:srgbClr val="8B2722"/>
            </a:solidFill>
            <a:ln cap="sq">
              <a:noFill/>
              <a:prstDash val="solid"/>
              <a:miter/>
            </a:ln>
          </p:spPr>
          <p:txBody>
            <a:bodyPr/>
            <a:lstStyle/>
            <a:p>
              <a:endParaRPr lang="en-GB"/>
            </a:p>
          </p:txBody>
        </p:sp>
        <p:sp>
          <p:nvSpPr>
            <p:cNvPr id="4" name="TextBox 4"/>
            <p:cNvSpPr txBox="1"/>
            <p:nvPr/>
          </p:nvSpPr>
          <p:spPr>
            <a:xfrm>
              <a:off x="0" y="0"/>
              <a:ext cx="6028679" cy="6813168"/>
            </a:xfrm>
            <a:prstGeom prst="rect">
              <a:avLst/>
            </a:prstGeom>
          </p:spPr>
          <p:txBody>
            <a:bodyPr lIns="50800" tIns="50800" rIns="50800" bIns="50800" rtlCol="0" anchor="ctr"/>
            <a:lstStyle/>
            <a:p>
              <a:pPr algn="ctr">
                <a:lnSpc>
                  <a:spcPts val="3362"/>
                </a:lnSpc>
              </a:pPr>
              <a:endParaRPr/>
            </a:p>
          </p:txBody>
        </p:sp>
      </p:grpSp>
      <p:sp>
        <p:nvSpPr>
          <p:cNvPr id="5" name="TextBox 5"/>
          <p:cNvSpPr txBox="1"/>
          <p:nvPr/>
        </p:nvSpPr>
        <p:spPr>
          <a:xfrm>
            <a:off x="731520" y="1245639"/>
            <a:ext cx="1817191" cy="933450"/>
          </a:xfrm>
          <a:prstGeom prst="rect">
            <a:avLst/>
          </a:prstGeom>
        </p:spPr>
        <p:txBody>
          <a:bodyPr lIns="0" tIns="0" rIns="0" bIns="0" rtlCol="0" anchor="t">
            <a:spAutoFit/>
          </a:bodyPr>
          <a:lstStyle/>
          <a:p>
            <a:pPr algn="l">
              <a:lnSpc>
                <a:spcPts val="6996"/>
              </a:lnSpc>
              <a:spcBef>
                <a:spcPct val="0"/>
              </a:spcBef>
            </a:pPr>
            <a:r>
              <a:rPr lang="en-US" sz="5830" b="1">
                <a:solidFill>
                  <a:srgbClr val="933121"/>
                </a:solidFill>
                <a:latin typeface="Poppins Bold"/>
                <a:ea typeface="Poppins Bold"/>
                <a:cs typeface="Poppins Bold"/>
                <a:sym typeface="Poppins Bold"/>
              </a:rPr>
              <a:t>WHY</a:t>
            </a:r>
          </a:p>
        </p:txBody>
      </p:sp>
      <p:grpSp>
        <p:nvGrpSpPr>
          <p:cNvPr id="6" name="Group 6"/>
          <p:cNvGrpSpPr/>
          <p:nvPr/>
        </p:nvGrpSpPr>
        <p:grpSpPr>
          <a:xfrm rot="902132">
            <a:off x="3477618" y="1414769"/>
            <a:ext cx="706858" cy="798839"/>
            <a:chOff x="0" y="0"/>
            <a:chExt cx="6028679" cy="6813168"/>
          </a:xfrm>
        </p:grpSpPr>
        <p:sp>
          <p:nvSpPr>
            <p:cNvPr id="7" name="Freeform 7"/>
            <p:cNvSpPr/>
            <p:nvPr/>
          </p:nvSpPr>
          <p:spPr>
            <a:xfrm>
              <a:off x="12191" y="3275"/>
              <a:ext cx="6016257" cy="6815071"/>
            </a:xfrm>
            <a:custGeom>
              <a:avLst/>
              <a:gdLst/>
              <a:ahLst/>
              <a:cxnLst/>
              <a:rect l="l" t="t" r="r" b="b"/>
              <a:pathLst>
                <a:path w="6016257" h="6815071">
                  <a:moveTo>
                    <a:pt x="3181234" y="5407312"/>
                  </a:moveTo>
                  <a:lnTo>
                    <a:pt x="3313746" y="5439586"/>
                  </a:lnTo>
                  <a:cubicBezTo>
                    <a:pt x="3408379" y="5462636"/>
                    <a:pt x="3545107" y="5517531"/>
                    <a:pt x="3617178" y="5561416"/>
                  </a:cubicBezTo>
                  <a:lnTo>
                    <a:pt x="3682769" y="5601353"/>
                  </a:lnTo>
                  <a:cubicBezTo>
                    <a:pt x="3716963" y="5622174"/>
                    <a:pt x="3768217" y="5665473"/>
                    <a:pt x="3789844" y="5691809"/>
                  </a:cubicBezTo>
                  <a:lnTo>
                    <a:pt x="3871132" y="5790801"/>
                  </a:lnTo>
                  <a:cubicBezTo>
                    <a:pt x="3915695" y="5845069"/>
                    <a:pt x="3957544" y="5939701"/>
                    <a:pt x="3963759" y="6000256"/>
                  </a:cubicBezTo>
                  <a:lnTo>
                    <a:pt x="3972666" y="6087027"/>
                  </a:lnTo>
                  <a:cubicBezTo>
                    <a:pt x="3977550" y="6134608"/>
                    <a:pt x="3960110" y="6210825"/>
                    <a:pt x="3934051" y="6255781"/>
                  </a:cubicBezTo>
                  <a:lnTo>
                    <a:pt x="3870357" y="6365666"/>
                  </a:lnTo>
                  <a:cubicBezTo>
                    <a:pt x="3836611" y="6423887"/>
                    <a:pt x="3749685" y="6517954"/>
                    <a:pt x="3685476" y="6565739"/>
                  </a:cubicBezTo>
                  <a:lnTo>
                    <a:pt x="3614888" y="6618271"/>
                  </a:lnTo>
                  <a:cubicBezTo>
                    <a:pt x="3577973" y="6645743"/>
                    <a:pt x="3499206" y="6687964"/>
                    <a:pt x="3449771" y="6706777"/>
                  </a:cubicBezTo>
                  <a:lnTo>
                    <a:pt x="3380428" y="6733166"/>
                  </a:lnTo>
                  <a:cubicBezTo>
                    <a:pt x="3344994" y="6746650"/>
                    <a:pt x="3272510" y="6765960"/>
                    <a:pt x="3232197" y="6772655"/>
                  </a:cubicBezTo>
                  <a:lnTo>
                    <a:pt x="3111308" y="6792730"/>
                  </a:lnTo>
                  <a:cubicBezTo>
                    <a:pt x="3050657" y="6802802"/>
                    <a:pt x="2927982" y="6815072"/>
                    <a:pt x="2865116" y="6815072"/>
                  </a:cubicBezTo>
                  <a:lnTo>
                    <a:pt x="2728909" y="6815072"/>
                  </a:lnTo>
                  <a:cubicBezTo>
                    <a:pt x="2689543" y="6815072"/>
                    <a:pt x="2650248" y="6811723"/>
                    <a:pt x="2611449" y="6805063"/>
                  </a:cubicBezTo>
                  <a:lnTo>
                    <a:pt x="2553146" y="6795054"/>
                  </a:lnTo>
                  <a:cubicBezTo>
                    <a:pt x="2495144" y="6786225"/>
                    <a:pt x="2383509" y="6759692"/>
                    <a:pt x="2331022" y="6742260"/>
                  </a:cubicBezTo>
                  <a:lnTo>
                    <a:pt x="2223447" y="6706531"/>
                  </a:lnTo>
                  <a:cubicBezTo>
                    <a:pt x="2166224" y="6687526"/>
                    <a:pt x="2078104" y="6644522"/>
                    <a:pt x="2035182" y="6614652"/>
                  </a:cubicBezTo>
                  <a:lnTo>
                    <a:pt x="1973496" y="6571727"/>
                  </a:lnTo>
                  <a:cubicBezTo>
                    <a:pt x="1940408" y="6548701"/>
                    <a:pt x="1896799" y="6503991"/>
                    <a:pt x="1879428" y="6475281"/>
                  </a:cubicBezTo>
                  <a:lnTo>
                    <a:pt x="1778296" y="6308138"/>
                  </a:lnTo>
                  <a:cubicBezTo>
                    <a:pt x="1740761" y="6246104"/>
                    <a:pt x="1707751" y="6133407"/>
                    <a:pt x="1707751" y="6067296"/>
                  </a:cubicBezTo>
                  <a:lnTo>
                    <a:pt x="1707751" y="6005170"/>
                  </a:lnTo>
                  <a:cubicBezTo>
                    <a:pt x="1707751" y="5972327"/>
                    <a:pt x="1723926" y="5915469"/>
                    <a:pt x="1742068" y="5884538"/>
                  </a:cubicBezTo>
                  <a:lnTo>
                    <a:pt x="1797789" y="5789540"/>
                  </a:lnTo>
                  <a:cubicBezTo>
                    <a:pt x="1828216" y="5737664"/>
                    <a:pt x="1904094" y="5660661"/>
                    <a:pt x="1964950" y="5619900"/>
                  </a:cubicBezTo>
                  <a:lnTo>
                    <a:pt x="2054987" y="5559595"/>
                  </a:lnTo>
                  <a:cubicBezTo>
                    <a:pt x="2104913" y="5526156"/>
                    <a:pt x="2199655" y="5484737"/>
                    <a:pt x="2267652" y="5466623"/>
                  </a:cubicBezTo>
                  <a:lnTo>
                    <a:pt x="2441452" y="5420324"/>
                  </a:lnTo>
                  <a:cubicBezTo>
                    <a:pt x="2477630" y="5410686"/>
                    <a:pt x="2506182" y="5382911"/>
                    <a:pt x="2516813" y="5347012"/>
                  </a:cubicBezTo>
                  <a:cubicBezTo>
                    <a:pt x="2527444" y="5311114"/>
                    <a:pt x="2518621" y="5272270"/>
                    <a:pt x="2493525" y="5244486"/>
                  </a:cubicBezTo>
                  <a:lnTo>
                    <a:pt x="2222991" y="4944984"/>
                  </a:lnTo>
                  <a:cubicBezTo>
                    <a:pt x="2076275" y="4782557"/>
                    <a:pt x="1970115" y="4530900"/>
                    <a:pt x="1970115" y="4345526"/>
                  </a:cubicBezTo>
                  <a:lnTo>
                    <a:pt x="1970115" y="4185774"/>
                  </a:lnTo>
                  <a:cubicBezTo>
                    <a:pt x="1970115" y="4106139"/>
                    <a:pt x="2003601" y="3948543"/>
                    <a:pt x="2036885" y="3871531"/>
                  </a:cubicBezTo>
                  <a:lnTo>
                    <a:pt x="2076379" y="3780149"/>
                  </a:lnTo>
                  <a:cubicBezTo>
                    <a:pt x="2094978" y="3737114"/>
                    <a:pt x="2150832" y="3643535"/>
                    <a:pt x="2181950" y="3603270"/>
                  </a:cubicBezTo>
                  <a:lnTo>
                    <a:pt x="2265518" y="3495142"/>
                  </a:lnTo>
                  <a:cubicBezTo>
                    <a:pt x="2305198" y="3443801"/>
                    <a:pt x="2410037" y="3336406"/>
                    <a:pt x="2465147" y="3290648"/>
                  </a:cubicBezTo>
                  <a:lnTo>
                    <a:pt x="2567449" y="3205705"/>
                  </a:lnTo>
                  <a:cubicBezTo>
                    <a:pt x="2615465" y="3165837"/>
                    <a:pt x="2736307" y="3082263"/>
                    <a:pt x="2795173" y="3048212"/>
                  </a:cubicBezTo>
                  <a:lnTo>
                    <a:pt x="3621841" y="2570027"/>
                  </a:lnTo>
                  <a:cubicBezTo>
                    <a:pt x="3726904" y="2509253"/>
                    <a:pt x="3917423" y="2369459"/>
                    <a:pt x="3996148" y="2295377"/>
                  </a:cubicBezTo>
                  <a:lnTo>
                    <a:pt x="4076314" y="2219939"/>
                  </a:lnTo>
                  <a:cubicBezTo>
                    <a:pt x="4118319" y="2180412"/>
                    <a:pt x="4173519" y="2103003"/>
                    <a:pt x="4192273" y="2057330"/>
                  </a:cubicBezTo>
                  <a:lnTo>
                    <a:pt x="4218105" y="1994414"/>
                  </a:lnTo>
                  <a:cubicBezTo>
                    <a:pt x="4230866" y="1963332"/>
                    <a:pt x="4243937" y="1898684"/>
                    <a:pt x="4243937" y="1866645"/>
                  </a:cubicBezTo>
                  <a:lnTo>
                    <a:pt x="4243937" y="1757070"/>
                  </a:lnTo>
                  <a:cubicBezTo>
                    <a:pt x="4243937" y="1702938"/>
                    <a:pt x="4221852" y="1593707"/>
                    <a:pt x="4200290" y="1541190"/>
                  </a:cubicBezTo>
                  <a:lnTo>
                    <a:pt x="4163727" y="1452138"/>
                  </a:lnTo>
                  <a:cubicBezTo>
                    <a:pt x="4145520" y="1407795"/>
                    <a:pt x="4090907" y="1323571"/>
                    <a:pt x="4054451" y="1283615"/>
                  </a:cubicBezTo>
                  <a:lnTo>
                    <a:pt x="4018013" y="1243677"/>
                  </a:lnTo>
                  <a:cubicBezTo>
                    <a:pt x="3999572" y="1223467"/>
                    <a:pt x="3955363" y="1187781"/>
                    <a:pt x="3928516" y="1171433"/>
                  </a:cubicBezTo>
                  <a:lnTo>
                    <a:pt x="3867590" y="1134336"/>
                  </a:lnTo>
                  <a:cubicBezTo>
                    <a:pt x="3837491" y="1116009"/>
                    <a:pt x="3769279" y="1083580"/>
                    <a:pt x="3732779" y="1070245"/>
                  </a:cubicBezTo>
                  <a:lnTo>
                    <a:pt x="3606139" y="1023979"/>
                  </a:lnTo>
                  <a:cubicBezTo>
                    <a:pt x="3560623" y="1007351"/>
                    <a:pt x="3464155" y="981866"/>
                    <a:pt x="3413117" y="972986"/>
                  </a:cubicBezTo>
                  <a:lnTo>
                    <a:pt x="3362102" y="964111"/>
                  </a:lnTo>
                  <a:cubicBezTo>
                    <a:pt x="3328155" y="958206"/>
                    <a:pt x="3293762" y="955236"/>
                    <a:pt x="3259306" y="955236"/>
                  </a:cubicBezTo>
                  <a:lnTo>
                    <a:pt x="2981699" y="955236"/>
                  </a:lnTo>
                  <a:cubicBezTo>
                    <a:pt x="2898321" y="955236"/>
                    <a:pt x="2735618" y="968503"/>
                    <a:pt x="2655177" y="981861"/>
                  </a:cubicBezTo>
                  <a:lnTo>
                    <a:pt x="2575010" y="995174"/>
                  </a:lnTo>
                  <a:cubicBezTo>
                    <a:pt x="2534044" y="1001977"/>
                    <a:pt x="2460387" y="1021600"/>
                    <a:pt x="2424379" y="1035302"/>
                  </a:cubicBezTo>
                  <a:lnTo>
                    <a:pt x="2343005" y="1066270"/>
                  </a:lnTo>
                  <a:cubicBezTo>
                    <a:pt x="2303345" y="1081363"/>
                    <a:pt x="2226846" y="1118417"/>
                    <a:pt x="2193776" y="1138554"/>
                  </a:cubicBezTo>
                  <a:lnTo>
                    <a:pt x="2111097" y="1188897"/>
                  </a:lnTo>
                  <a:cubicBezTo>
                    <a:pt x="2069032" y="1214510"/>
                    <a:pt x="2000915" y="1269942"/>
                    <a:pt x="1972428" y="1301742"/>
                  </a:cubicBezTo>
                  <a:lnTo>
                    <a:pt x="1912968" y="1368117"/>
                  </a:lnTo>
                  <a:cubicBezTo>
                    <a:pt x="1883729" y="1400757"/>
                    <a:pt x="1837247" y="1471622"/>
                    <a:pt x="1821515" y="1507546"/>
                  </a:cubicBezTo>
                  <a:lnTo>
                    <a:pt x="1779209" y="1604146"/>
                  </a:lnTo>
                  <a:cubicBezTo>
                    <a:pt x="1759037" y="1650204"/>
                    <a:pt x="1731543" y="1752951"/>
                    <a:pt x="1726661" y="1800526"/>
                  </a:cubicBezTo>
                  <a:lnTo>
                    <a:pt x="1717206" y="1892637"/>
                  </a:lnTo>
                  <a:cubicBezTo>
                    <a:pt x="1711753" y="1945764"/>
                    <a:pt x="1668635" y="1987130"/>
                    <a:pt x="1615327" y="1990376"/>
                  </a:cubicBezTo>
                  <a:lnTo>
                    <a:pt x="1482302" y="1998476"/>
                  </a:lnTo>
                  <a:cubicBezTo>
                    <a:pt x="1438363" y="2001151"/>
                    <a:pt x="1394267" y="1999526"/>
                    <a:pt x="1350644" y="1993623"/>
                  </a:cubicBezTo>
                  <a:lnTo>
                    <a:pt x="1285053" y="1984748"/>
                  </a:lnTo>
                  <a:cubicBezTo>
                    <a:pt x="1222758" y="1976319"/>
                    <a:pt x="1083327" y="1965897"/>
                    <a:pt x="1019533" y="1964901"/>
                  </a:cubicBezTo>
                  <a:lnTo>
                    <a:pt x="79504" y="1950225"/>
                  </a:lnTo>
                  <a:cubicBezTo>
                    <a:pt x="43701" y="1949666"/>
                    <a:pt x="13844" y="1922686"/>
                    <a:pt x="9672" y="1887122"/>
                  </a:cubicBezTo>
                  <a:lnTo>
                    <a:pt x="2385" y="1824997"/>
                  </a:lnTo>
                  <a:cubicBezTo>
                    <a:pt x="-4770" y="1764000"/>
                    <a:pt x="4931" y="1638191"/>
                    <a:pt x="21442" y="1577872"/>
                  </a:cubicBezTo>
                  <a:lnTo>
                    <a:pt x="48353" y="1479557"/>
                  </a:lnTo>
                  <a:cubicBezTo>
                    <a:pt x="60763" y="1434218"/>
                    <a:pt x="103156" y="1330290"/>
                    <a:pt x="127028" y="1286685"/>
                  </a:cubicBezTo>
                  <a:lnTo>
                    <a:pt x="188600" y="1174211"/>
                  </a:lnTo>
                  <a:cubicBezTo>
                    <a:pt x="216650" y="1122972"/>
                    <a:pt x="297581" y="1004005"/>
                    <a:pt x="337250" y="955696"/>
                  </a:cubicBezTo>
                  <a:lnTo>
                    <a:pt x="410317" y="866715"/>
                  </a:lnTo>
                  <a:cubicBezTo>
                    <a:pt x="444655" y="824900"/>
                    <a:pt x="535348" y="735548"/>
                    <a:pt x="581416" y="698147"/>
                  </a:cubicBezTo>
                  <a:lnTo>
                    <a:pt x="663583" y="631439"/>
                  </a:lnTo>
                  <a:cubicBezTo>
                    <a:pt x="701015" y="601050"/>
                    <a:pt x="798469" y="532631"/>
                    <a:pt x="842584" y="505770"/>
                  </a:cubicBezTo>
                  <a:lnTo>
                    <a:pt x="939924" y="446500"/>
                  </a:lnTo>
                  <a:cubicBezTo>
                    <a:pt x="987366" y="417613"/>
                    <a:pt x="1097107" y="364456"/>
                    <a:pt x="1154001" y="342805"/>
                  </a:cubicBezTo>
                  <a:lnTo>
                    <a:pt x="1425518" y="239477"/>
                  </a:lnTo>
                  <a:cubicBezTo>
                    <a:pt x="1463904" y="224868"/>
                    <a:pt x="1548200" y="200694"/>
                    <a:pt x="1591144" y="191977"/>
                  </a:cubicBezTo>
                  <a:lnTo>
                    <a:pt x="1656090" y="178796"/>
                  </a:lnTo>
                  <a:cubicBezTo>
                    <a:pt x="1670650" y="175841"/>
                    <a:pt x="1683747" y="167959"/>
                    <a:pt x="1693175" y="156477"/>
                  </a:cubicBezTo>
                  <a:lnTo>
                    <a:pt x="1693175" y="156477"/>
                  </a:lnTo>
                  <a:cubicBezTo>
                    <a:pt x="1702559" y="145049"/>
                    <a:pt x="1715839" y="137496"/>
                    <a:pt x="1730458" y="135270"/>
                  </a:cubicBezTo>
                  <a:lnTo>
                    <a:pt x="2151292" y="71209"/>
                  </a:lnTo>
                  <a:cubicBezTo>
                    <a:pt x="2267217" y="53563"/>
                    <a:pt x="2550990" y="22510"/>
                    <a:pt x="2669752" y="14475"/>
                  </a:cubicBezTo>
                  <a:lnTo>
                    <a:pt x="2800935" y="5600"/>
                  </a:lnTo>
                  <a:cubicBezTo>
                    <a:pt x="2861511" y="1502"/>
                    <a:pt x="3003075" y="-1217"/>
                    <a:pt x="3063957" y="548"/>
                  </a:cubicBezTo>
                  <a:lnTo>
                    <a:pt x="3304128" y="7512"/>
                  </a:lnTo>
                  <a:cubicBezTo>
                    <a:pt x="3415187" y="10731"/>
                    <a:pt x="3670785" y="30689"/>
                    <a:pt x="3779585" y="44636"/>
                  </a:cubicBezTo>
                  <a:lnTo>
                    <a:pt x="3938882" y="65056"/>
                  </a:lnTo>
                  <a:cubicBezTo>
                    <a:pt x="4014408" y="74738"/>
                    <a:pt x="4177077" y="105704"/>
                    <a:pt x="4248211" y="123941"/>
                  </a:cubicBezTo>
                  <a:lnTo>
                    <a:pt x="4450134" y="175709"/>
                  </a:lnTo>
                  <a:cubicBezTo>
                    <a:pt x="4545754" y="200224"/>
                    <a:pt x="4748029" y="266435"/>
                    <a:pt x="4834354" y="301477"/>
                  </a:cubicBezTo>
                  <a:lnTo>
                    <a:pt x="4961843" y="353229"/>
                  </a:lnTo>
                  <a:cubicBezTo>
                    <a:pt x="5024334" y="378595"/>
                    <a:pt x="5142487" y="439835"/>
                    <a:pt x="5193592" y="473347"/>
                  </a:cubicBezTo>
                  <a:lnTo>
                    <a:pt x="5338985" y="568686"/>
                  </a:lnTo>
                  <a:cubicBezTo>
                    <a:pt x="5399843" y="608592"/>
                    <a:pt x="5522316" y="705164"/>
                    <a:pt x="5570333" y="751109"/>
                  </a:cubicBezTo>
                  <a:lnTo>
                    <a:pt x="5621348" y="799922"/>
                  </a:lnTo>
                  <a:cubicBezTo>
                    <a:pt x="5645857" y="823373"/>
                    <a:pt x="5689699" y="876883"/>
                    <a:pt x="5705727" y="902910"/>
                  </a:cubicBezTo>
                  <a:lnTo>
                    <a:pt x="5831223" y="1106680"/>
                  </a:lnTo>
                  <a:cubicBezTo>
                    <a:pt x="5881023" y="1187540"/>
                    <a:pt x="5957415" y="1366840"/>
                    <a:pt x="5978455" y="1452242"/>
                  </a:cubicBezTo>
                  <a:lnTo>
                    <a:pt x="6000318" y="1540993"/>
                  </a:lnTo>
                  <a:cubicBezTo>
                    <a:pt x="6010710" y="1583181"/>
                    <a:pt x="6018851" y="1676779"/>
                    <a:pt x="6015488" y="1719395"/>
                  </a:cubicBezTo>
                  <a:lnTo>
                    <a:pt x="6002506" y="1893307"/>
                  </a:lnTo>
                  <a:cubicBezTo>
                    <a:pt x="5998104" y="1952283"/>
                    <a:pt x="5969618" y="2086773"/>
                    <a:pt x="5949302" y="2144500"/>
                  </a:cubicBezTo>
                  <a:lnTo>
                    <a:pt x="5927439" y="2206626"/>
                  </a:lnTo>
                  <a:cubicBezTo>
                    <a:pt x="5917563" y="2234691"/>
                    <a:pt x="5886334" y="2301556"/>
                    <a:pt x="5870480" y="2328586"/>
                  </a:cubicBezTo>
                  <a:lnTo>
                    <a:pt x="5815149" y="2422921"/>
                  </a:lnTo>
                  <a:cubicBezTo>
                    <a:pt x="5789475" y="2466691"/>
                    <a:pt x="5716994" y="2564190"/>
                    <a:pt x="5679924" y="2604819"/>
                  </a:cubicBezTo>
                  <a:lnTo>
                    <a:pt x="5574113" y="2720789"/>
                  </a:lnTo>
                  <a:cubicBezTo>
                    <a:pt x="5522699" y="2777139"/>
                    <a:pt x="5393614" y="2887586"/>
                    <a:pt x="5323022" y="2935626"/>
                  </a:cubicBezTo>
                  <a:lnTo>
                    <a:pt x="5147873" y="3054819"/>
                  </a:lnTo>
                  <a:cubicBezTo>
                    <a:pt x="5071670" y="3106678"/>
                    <a:pt x="4864363" y="3235737"/>
                    <a:pt x="4780903" y="3283276"/>
                  </a:cubicBezTo>
                  <a:lnTo>
                    <a:pt x="4198957" y="3614759"/>
                  </a:lnTo>
                  <a:cubicBezTo>
                    <a:pt x="4136534" y="3650316"/>
                    <a:pt x="4016016" y="3734880"/>
                    <a:pt x="3966996" y="3777519"/>
                  </a:cubicBezTo>
                  <a:lnTo>
                    <a:pt x="3915981" y="3821895"/>
                  </a:lnTo>
                  <a:cubicBezTo>
                    <a:pt x="3890244" y="3844282"/>
                    <a:pt x="3850405" y="3891603"/>
                    <a:pt x="3835578" y="3917397"/>
                  </a:cubicBezTo>
                  <a:lnTo>
                    <a:pt x="3748242" y="4069335"/>
                  </a:lnTo>
                  <a:cubicBezTo>
                    <a:pt x="3704624" y="4145217"/>
                    <a:pt x="3650756" y="4301619"/>
                    <a:pt x="3640629" y="4381777"/>
                  </a:cubicBezTo>
                  <a:lnTo>
                    <a:pt x="3621615" y="4532279"/>
                  </a:lnTo>
                  <a:cubicBezTo>
                    <a:pt x="3611348" y="4613552"/>
                    <a:pt x="3552660" y="4745199"/>
                    <a:pt x="3494029" y="4818479"/>
                  </a:cubicBezTo>
                  <a:lnTo>
                    <a:pt x="3133929" y="5268545"/>
                  </a:lnTo>
                  <a:cubicBezTo>
                    <a:pt x="3115374" y="5291734"/>
                    <a:pt x="3109943" y="5322791"/>
                    <a:pt x="3119526" y="5350902"/>
                  </a:cubicBezTo>
                  <a:cubicBezTo>
                    <a:pt x="3129109" y="5379012"/>
                    <a:pt x="3152379" y="5400284"/>
                    <a:pt x="3181234" y="5407312"/>
                  </a:cubicBezTo>
                  <a:close/>
                </a:path>
              </a:pathLst>
            </a:custGeom>
            <a:solidFill>
              <a:srgbClr val="8B2722"/>
            </a:solidFill>
            <a:ln cap="sq">
              <a:noFill/>
              <a:prstDash val="solid"/>
              <a:miter/>
            </a:ln>
          </p:spPr>
          <p:txBody>
            <a:bodyPr/>
            <a:lstStyle/>
            <a:p>
              <a:endParaRPr lang="en-GB"/>
            </a:p>
          </p:txBody>
        </p:sp>
        <p:sp>
          <p:nvSpPr>
            <p:cNvPr id="8" name="TextBox 8"/>
            <p:cNvSpPr txBox="1"/>
            <p:nvPr/>
          </p:nvSpPr>
          <p:spPr>
            <a:xfrm>
              <a:off x="0" y="0"/>
              <a:ext cx="6028679" cy="6813168"/>
            </a:xfrm>
            <a:prstGeom prst="rect">
              <a:avLst/>
            </a:prstGeom>
          </p:spPr>
          <p:txBody>
            <a:bodyPr lIns="50800" tIns="50800" rIns="50800" bIns="50800" rtlCol="0" anchor="ctr"/>
            <a:lstStyle/>
            <a:p>
              <a:pPr algn="ctr">
                <a:lnSpc>
                  <a:spcPts val="3362"/>
                </a:lnSpc>
              </a:pPr>
              <a:endParaRPr/>
            </a:p>
          </p:txBody>
        </p:sp>
      </p:grpSp>
      <p:sp>
        <p:nvSpPr>
          <p:cNvPr id="9" name="TextBox 9"/>
          <p:cNvSpPr txBox="1"/>
          <p:nvPr/>
        </p:nvSpPr>
        <p:spPr>
          <a:xfrm>
            <a:off x="6014195" y="1280158"/>
            <a:ext cx="1902321" cy="933450"/>
          </a:xfrm>
          <a:prstGeom prst="rect">
            <a:avLst/>
          </a:prstGeom>
        </p:spPr>
        <p:txBody>
          <a:bodyPr lIns="0" tIns="0" rIns="0" bIns="0" rtlCol="0" anchor="t">
            <a:spAutoFit/>
          </a:bodyPr>
          <a:lstStyle/>
          <a:p>
            <a:pPr algn="l">
              <a:lnSpc>
                <a:spcPts val="6996"/>
              </a:lnSpc>
              <a:spcBef>
                <a:spcPct val="0"/>
              </a:spcBef>
            </a:pPr>
            <a:r>
              <a:rPr lang="en-US" sz="5830" b="1">
                <a:solidFill>
                  <a:srgbClr val="933121"/>
                </a:solidFill>
                <a:latin typeface="Poppins Bold"/>
                <a:ea typeface="Poppins Bold"/>
                <a:cs typeface="Poppins Bold"/>
                <a:sym typeface="Poppins Bold"/>
              </a:rPr>
              <a:t>HOW</a:t>
            </a:r>
          </a:p>
        </p:txBody>
      </p:sp>
      <p:grpSp>
        <p:nvGrpSpPr>
          <p:cNvPr id="10" name="Group 10"/>
          <p:cNvGrpSpPr/>
          <p:nvPr/>
        </p:nvGrpSpPr>
        <p:grpSpPr>
          <a:xfrm>
            <a:off x="8045848" y="1401333"/>
            <a:ext cx="706858" cy="812275"/>
            <a:chOff x="0" y="0"/>
            <a:chExt cx="6028679" cy="6927758"/>
          </a:xfrm>
        </p:grpSpPr>
        <p:sp>
          <p:nvSpPr>
            <p:cNvPr id="11" name="Freeform 11"/>
            <p:cNvSpPr/>
            <p:nvPr/>
          </p:nvSpPr>
          <p:spPr>
            <a:xfrm>
              <a:off x="12191" y="3330"/>
              <a:ext cx="6016257" cy="6929606"/>
            </a:xfrm>
            <a:custGeom>
              <a:avLst/>
              <a:gdLst/>
              <a:ahLst/>
              <a:cxnLst/>
              <a:rect l="l" t="t" r="r" b="b"/>
              <a:pathLst>
                <a:path w="6016257" h="6929606">
                  <a:moveTo>
                    <a:pt x="3181234" y="5498257"/>
                  </a:moveTo>
                  <a:lnTo>
                    <a:pt x="3313746" y="5531074"/>
                  </a:lnTo>
                  <a:cubicBezTo>
                    <a:pt x="3408379" y="5554511"/>
                    <a:pt x="3545107" y="5610330"/>
                    <a:pt x="3617178" y="5654953"/>
                  </a:cubicBezTo>
                  <a:lnTo>
                    <a:pt x="3682769" y="5695562"/>
                  </a:lnTo>
                  <a:cubicBezTo>
                    <a:pt x="3716963" y="5716733"/>
                    <a:pt x="3768217" y="5760760"/>
                    <a:pt x="3789844" y="5787539"/>
                  </a:cubicBezTo>
                  <a:lnTo>
                    <a:pt x="3871132" y="5888196"/>
                  </a:lnTo>
                  <a:cubicBezTo>
                    <a:pt x="3915695" y="5943377"/>
                    <a:pt x="3957544" y="6039600"/>
                    <a:pt x="3963759" y="6101173"/>
                  </a:cubicBezTo>
                  <a:lnTo>
                    <a:pt x="3972666" y="6189404"/>
                  </a:lnTo>
                  <a:cubicBezTo>
                    <a:pt x="3977550" y="6237785"/>
                    <a:pt x="3960110" y="6315284"/>
                    <a:pt x="3934051" y="6360997"/>
                  </a:cubicBezTo>
                  <a:lnTo>
                    <a:pt x="3870357" y="6472730"/>
                  </a:lnTo>
                  <a:cubicBezTo>
                    <a:pt x="3836611" y="6531930"/>
                    <a:pt x="3749685" y="6627579"/>
                    <a:pt x="3685476" y="6676167"/>
                  </a:cubicBezTo>
                  <a:lnTo>
                    <a:pt x="3614888" y="6729583"/>
                  </a:lnTo>
                  <a:cubicBezTo>
                    <a:pt x="3577973" y="6757518"/>
                    <a:pt x="3499206" y="6800449"/>
                    <a:pt x="3449771" y="6819578"/>
                  </a:cubicBezTo>
                  <a:lnTo>
                    <a:pt x="3380428" y="6846410"/>
                  </a:lnTo>
                  <a:cubicBezTo>
                    <a:pt x="3344994" y="6860122"/>
                    <a:pt x="3272510" y="6879756"/>
                    <a:pt x="3232197" y="6886563"/>
                  </a:cubicBezTo>
                  <a:lnTo>
                    <a:pt x="3111308" y="6906976"/>
                  </a:lnTo>
                  <a:cubicBezTo>
                    <a:pt x="3050657" y="6917217"/>
                    <a:pt x="2927982" y="6929607"/>
                    <a:pt x="2865116" y="6929607"/>
                  </a:cubicBezTo>
                  <a:lnTo>
                    <a:pt x="2728930" y="6929607"/>
                  </a:lnTo>
                  <a:cubicBezTo>
                    <a:pt x="2689551" y="6929607"/>
                    <a:pt x="2650246" y="6926216"/>
                    <a:pt x="2611449" y="6919474"/>
                  </a:cubicBezTo>
                  <a:lnTo>
                    <a:pt x="2553146" y="6909340"/>
                  </a:lnTo>
                  <a:cubicBezTo>
                    <a:pt x="2495144" y="6900362"/>
                    <a:pt x="2383509" y="6873383"/>
                    <a:pt x="2331022" y="6855657"/>
                  </a:cubicBezTo>
                  <a:lnTo>
                    <a:pt x="2223447" y="6819328"/>
                  </a:lnTo>
                  <a:cubicBezTo>
                    <a:pt x="2166224" y="6800003"/>
                    <a:pt x="2078104" y="6756275"/>
                    <a:pt x="2035182" y="6725903"/>
                  </a:cubicBezTo>
                  <a:lnTo>
                    <a:pt x="1973496" y="6682256"/>
                  </a:lnTo>
                  <a:cubicBezTo>
                    <a:pt x="1940408" y="6658843"/>
                    <a:pt x="1896799" y="6613381"/>
                    <a:pt x="1879428" y="6584188"/>
                  </a:cubicBezTo>
                  <a:lnTo>
                    <a:pt x="1778296" y="6414234"/>
                  </a:lnTo>
                  <a:cubicBezTo>
                    <a:pt x="1740761" y="6351157"/>
                    <a:pt x="1707751" y="6236564"/>
                    <a:pt x="1707751" y="6169342"/>
                  </a:cubicBezTo>
                  <a:lnTo>
                    <a:pt x="1707751" y="6106171"/>
                  </a:lnTo>
                  <a:cubicBezTo>
                    <a:pt x="1707751" y="6072775"/>
                    <a:pt x="1723926" y="6014960"/>
                    <a:pt x="1742068" y="5983510"/>
                  </a:cubicBezTo>
                  <a:lnTo>
                    <a:pt x="1797789" y="5886914"/>
                  </a:lnTo>
                  <a:cubicBezTo>
                    <a:pt x="1828216" y="5834165"/>
                    <a:pt x="1904094" y="5755867"/>
                    <a:pt x="1964950" y="5714421"/>
                  </a:cubicBezTo>
                  <a:lnTo>
                    <a:pt x="2054987" y="5653102"/>
                  </a:lnTo>
                  <a:cubicBezTo>
                    <a:pt x="2104913" y="5619100"/>
                    <a:pt x="2199655" y="5576984"/>
                    <a:pt x="2267652" y="5558565"/>
                  </a:cubicBezTo>
                  <a:lnTo>
                    <a:pt x="2441643" y="5511436"/>
                  </a:lnTo>
                  <a:cubicBezTo>
                    <a:pt x="2478055" y="5501573"/>
                    <a:pt x="2506774" y="5473576"/>
                    <a:pt x="2517560" y="5437426"/>
                  </a:cubicBezTo>
                  <a:cubicBezTo>
                    <a:pt x="2528347" y="5401276"/>
                    <a:pt x="2519665" y="5362119"/>
                    <a:pt x="2494611" y="5333916"/>
                  </a:cubicBezTo>
                  <a:lnTo>
                    <a:pt x="2222991" y="5028153"/>
                  </a:lnTo>
                  <a:cubicBezTo>
                    <a:pt x="2076275" y="4862994"/>
                    <a:pt x="1970115" y="4607104"/>
                    <a:pt x="1970115" y="4418613"/>
                  </a:cubicBezTo>
                  <a:lnTo>
                    <a:pt x="1970115" y="4256174"/>
                  </a:lnTo>
                  <a:cubicBezTo>
                    <a:pt x="1970115" y="4175200"/>
                    <a:pt x="2003601" y="4014953"/>
                    <a:pt x="2036885" y="3936646"/>
                  </a:cubicBezTo>
                  <a:lnTo>
                    <a:pt x="2076379" y="3843727"/>
                  </a:lnTo>
                  <a:cubicBezTo>
                    <a:pt x="2094978" y="3799968"/>
                    <a:pt x="2150832" y="3704815"/>
                    <a:pt x="2181950" y="3663873"/>
                  </a:cubicBezTo>
                  <a:lnTo>
                    <a:pt x="2265518" y="3553927"/>
                  </a:lnTo>
                  <a:cubicBezTo>
                    <a:pt x="2305198" y="3501722"/>
                    <a:pt x="2410037" y="3392520"/>
                    <a:pt x="2465147" y="3345993"/>
                  </a:cubicBezTo>
                  <a:lnTo>
                    <a:pt x="2567449" y="3259622"/>
                  </a:lnTo>
                  <a:cubicBezTo>
                    <a:pt x="2615465" y="3219083"/>
                    <a:pt x="2736307" y="3134103"/>
                    <a:pt x="2795173" y="3099480"/>
                  </a:cubicBezTo>
                  <a:lnTo>
                    <a:pt x="3621841" y="2613252"/>
                  </a:lnTo>
                  <a:cubicBezTo>
                    <a:pt x="3726904" y="2551456"/>
                    <a:pt x="3917423" y="2409311"/>
                    <a:pt x="3996148" y="2333983"/>
                  </a:cubicBezTo>
                  <a:lnTo>
                    <a:pt x="4076314" y="2257276"/>
                  </a:lnTo>
                  <a:cubicBezTo>
                    <a:pt x="4118319" y="2217085"/>
                    <a:pt x="4173519" y="2138373"/>
                    <a:pt x="4192273" y="2091932"/>
                  </a:cubicBezTo>
                  <a:lnTo>
                    <a:pt x="4218105" y="2027957"/>
                  </a:lnTo>
                  <a:cubicBezTo>
                    <a:pt x="4230866" y="1996354"/>
                    <a:pt x="4243937" y="1930617"/>
                    <a:pt x="4243937" y="1898040"/>
                  </a:cubicBezTo>
                  <a:lnTo>
                    <a:pt x="4243937" y="1786622"/>
                  </a:lnTo>
                  <a:cubicBezTo>
                    <a:pt x="4243937" y="1731580"/>
                    <a:pt x="4221852" y="1620511"/>
                    <a:pt x="4200290" y="1567111"/>
                  </a:cubicBezTo>
                  <a:lnTo>
                    <a:pt x="4163727" y="1476561"/>
                  </a:lnTo>
                  <a:cubicBezTo>
                    <a:pt x="4145520" y="1431473"/>
                    <a:pt x="4090907" y="1345832"/>
                    <a:pt x="4054451" y="1305204"/>
                  </a:cubicBezTo>
                  <a:lnTo>
                    <a:pt x="4018013" y="1264594"/>
                  </a:lnTo>
                  <a:cubicBezTo>
                    <a:pt x="3999572" y="1244045"/>
                    <a:pt x="3955363" y="1207758"/>
                    <a:pt x="3928516" y="1191135"/>
                  </a:cubicBezTo>
                  <a:lnTo>
                    <a:pt x="3867590" y="1153414"/>
                  </a:lnTo>
                  <a:cubicBezTo>
                    <a:pt x="3837491" y="1134779"/>
                    <a:pt x="3769279" y="1101805"/>
                    <a:pt x="3732779" y="1088246"/>
                  </a:cubicBezTo>
                  <a:lnTo>
                    <a:pt x="3606139" y="1041202"/>
                  </a:lnTo>
                  <a:cubicBezTo>
                    <a:pt x="3560623" y="1024293"/>
                    <a:pt x="3464155" y="998379"/>
                    <a:pt x="3413117" y="989351"/>
                  </a:cubicBezTo>
                  <a:lnTo>
                    <a:pt x="3362102" y="980327"/>
                  </a:lnTo>
                  <a:cubicBezTo>
                    <a:pt x="3328157" y="974322"/>
                    <a:pt x="3293751" y="971302"/>
                    <a:pt x="3259280" y="971302"/>
                  </a:cubicBezTo>
                  <a:lnTo>
                    <a:pt x="2981699" y="971302"/>
                  </a:lnTo>
                  <a:cubicBezTo>
                    <a:pt x="2898321" y="971302"/>
                    <a:pt x="2735618" y="984793"/>
                    <a:pt x="2655177" y="998375"/>
                  </a:cubicBezTo>
                  <a:lnTo>
                    <a:pt x="2575010" y="1011912"/>
                  </a:lnTo>
                  <a:cubicBezTo>
                    <a:pt x="2534044" y="1018830"/>
                    <a:pt x="2460387" y="1038782"/>
                    <a:pt x="2424379" y="1052715"/>
                  </a:cubicBezTo>
                  <a:lnTo>
                    <a:pt x="2343005" y="1084204"/>
                  </a:lnTo>
                  <a:cubicBezTo>
                    <a:pt x="2303345" y="1099551"/>
                    <a:pt x="2226846" y="1137228"/>
                    <a:pt x="2193776" y="1157703"/>
                  </a:cubicBezTo>
                  <a:lnTo>
                    <a:pt x="2111097" y="1208893"/>
                  </a:lnTo>
                  <a:cubicBezTo>
                    <a:pt x="2069032" y="1234937"/>
                    <a:pt x="2000915" y="1291301"/>
                    <a:pt x="1972428" y="1323636"/>
                  </a:cubicBezTo>
                  <a:lnTo>
                    <a:pt x="1912968" y="1391127"/>
                  </a:lnTo>
                  <a:cubicBezTo>
                    <a:pt x="1883729" y="1424316"/>
                    <a:pt x="1837247" y="1496373"/>
                    <a:pt x="1821515" y="1532901"/>
                  </a:cubicBezTo>
                  <a:lnTo>
                    <a:pt x="1779209" y="1631126"/>
                  </a:lnTo>
                  <a:cubicBezTo>
                    <a:pt x="1759037" y="1677958"/>
                    <a:pt x="1731543" y="1782434"/>
                    <a:pt x="1726661" y="1830808"/>
                  </a:cubicBezTo>
                  <a:lnTo>
                    <a:pt x="1717206" y="1924469"/>
                  </a:lnTo>
                  <a:cubicBezTo>
                    <a:pt x="1711754" y="1978481"/>
                    <a:pt x="1667977" y="2020592"/>
                    <a:pt x="1613795" y="2023947"/>
                  </a:cubicBezTo>
                  <a:lnTo>
                    <a:pt x="1482318" y="2032087"/>
                  </a:lnTo>
                  <a:cubicBezTo>
                    <a:pt x="1438372" y="2034808"/>
                    <a:pt x="1394264" y="2033156"/>
                    <a:pt x="1350644" y="2027154"/>
                  </a:cubicBezTo>
                  <a:lnTo>
                    <a:pt x="1285053" y="2018129"/>
                  </a:lnTo>
                  <a:cubicBezTo>
                    <a:pt x="1222758" y="2009559"/>
                    <a:pt x="1083327" y="1998961"/>
                    <a:pt x="1019533" y="1997948"/>
                  </a:cubicBezTo>
                  <a:lnTo>
                    <a:pt x="80542" y="1983042"/>
                  </a:lnTo>
                  <a:cubicBezTo>
                    <a:pt x="44160" y="1982464"/>
                    <a:pt x="13842" y="1955008"/>
                    <a:pt x="9672" y="1918862"/>
                  </a:cubicBezTo>
                  <a:lnTo>
                    <a:pt x="2385" y="1855691"/>
                  </a:lnTo>
                  <a:cubicBezTo>
                    <a:pt x="-4770" y="1793669"/>
                    <a:pt x="4931" y="1665744"/>
                    <a:pt x="21442" y="1604410"/>
                  </a:cubicBezTo>
                  <a:lnTo>
                    <a:pt x="48353" y="1504441"/>
                  </a:lnTo>
                  <a:cubicBezTo>
                    <a:pt x="60763" y="1458340"/>
                    <a:pt x="103156" y="1352665"/>
                    <a:pt x="127028" y="1308326"/>
                  </a:cubicBezTo>
                  <a:lnTo>
                    <a:pt x="188600" y="1193960"/>
                  </a:lnTo>
                  <a:cubicBezTo>
                    <a:pt x="216650" y="1141860"/>
                    <a:pt x="297581" y="1020891"/>
                    <a:pt x="337250" y="971770"/>
                  </a:cubicBezTo>
                  <a:lnTo>
                    <a:pt x="410317" y="881292"/>
                  </a:lnTo>
                  <a:cubicBezTo>
                    <a:pt x="444655" y="838774"/>
                    <a:pt x="535348" y="747919"/>
                    <a:pt x="581416" y="709889"/>
                  </a:cubicBezTo>
                  <a:lnTo>
                    <a:pt x="663583" y="642060"/>
                  </a:lnTo>
                  <a:cubicBezTo>
                    <a:pt x="701015" y="611159"/>
                    <a:pt x="798469" y="541589"/>
                    <a:pt x="842584" y="514277"/>
                  </a:cubicBezTo>
                  <a:lnTo>
                    <a:pt x="939924" y="454010"/>
                  </a:lnTo>
                  <a:cubicBezTo>
                    <a:pt x="987366" y="424637"/>
                    <a:pt x="1097107" y="370586"/>
                    <a:pt x="1154001" y="348570"/>
                  </a:cubicBezTo>
                  <a:lnTo>
                    <a:pt x="1425518" y="243504"/>
                  </a:lnTo>
                  <a:cubicBezTo>
                    <a:pt x="1463904" y="228650"/>
                    <a:pt x="1548200" y="204069"/>
                    <a:pt x="1591144" y="195206"/>
                  </a:cubicBezTo>
                  <a:lnTo>
                    <a:pt x="1655878" y="181847"/>
                  </a:lnTo>
                  <a:cubicBezTo>
                    <a:pt x="1670568" y="178815"/>
                    <a:pt x="1683751" y="170778"/>
                    <a:pt x="1693175" y="159109"/>
                  </a:cubicBezTo>
                  <a:lnTo>
                    <a:pt x="1693175" y="159109"/>
                  </a:lnTo>
                  <a:cubicBezTo>
                    <a:pt x="1702554" y="147495"/>
                    <a:pt x="1715925" y="139795"/>
                    <a:pt x="1730678" y="137511"/>
                  </a:cubicBezTo>
                  <a:lnTo>
                    <a:pt x="2151292" y="72407"/>
                  </a:lnTo>
                  <a:cubicBezTo>
                    <a:pt x="2267217" y="54464"/>
                    <a:pt x="2550990" y="22889"/>
                    <a:pt x="2669752" y="14718"/>
                  </a:cubicBezTo>
                  <a:lnTo>
                    <a:pt x="2800935" y="5694"/>
                  </a:lnTo>
                  <a:cubicBezTo>
                    <a:pt x="2861511" y="1527"/>
                    <a:pt x="3003075" y="-1238"/>
                    <a:pt x="3063957" y="557"/>
                  </a:cubicBezTo>
                  <a:lnTo>
                    <a:pt x="3304128" y="7638"/>
                  </a:lnTo>
                  <a:cubicBezTo>
                    <a:pt x="3415187" y="10912"/>
                    <a:pt x="3670785" y="31206"/>
                    <a:pt x="3779585" y="45387"/>
                  </a:cubicBezTo>
                  <a:lnTo>
                    <a:pt x="3938882" y="66150"/>
                  </a:lnTo>
                  <a:cubicBezTo>
                    <a:pt x="4014408" y="75995"/>
                    <a:pt x="4177077" y="107481"/>
                    <a:pt x="4248211" y="126025"/>
                  </a:cubicBezTo>
                  <a:lnTo>
                    <a:pt x="4450134" y="178665"/>
                  </a:lnTo>
                  <a:cubicBezTo>
                    <a:pt x="4545754" y="203591"/>
                    <a:pt x="4748029" y="270916"/>
                    <a:pt x="4834354" y="306548"/>
                  </a:cubicBezTo>
                  <a:lnTo>
                    <a:pt x="4961843" y="359170"/>
                  </a:lnTo>
                  <a:cubicBezTo>
                    <a:pt x="5024334" y="384963"/>
                    <a:pt x="5142487" y="447233"/>
                    <a:pt x="5193592" y="481308"/>
                  </a:cubicBezTo>
                  <a:lnTo>
                    <a:pt x="5338985" y="578251"/>
                  </a:lnTo>
                  <a:cubicBezTo>
                    <a:pt x="5399843" y="618828"/>
                    <a:pt x="5522316" y="717025"/>
                    <a:pt x="5570333" y="763742"/>
                  </a:cubicBezTo>
                  <a:lnTo>
                    <a:pt x="5621348" y="813376"/>
                  </a:lnTo>
                  <a:cubicBezTo>
                    <a:pt x="5645857" y="837221"/>
                    <a:pt x="5689699" y="891631"/>
                    <a:pt x="5705727" y="918096"/>
                  </a:cubicBezTo>
                  <a:lnTo>
                    <a:pt x="5831223" y="1125293"/>
                  </a:lnTo>
                  <a:cubicBezTo>
                    <a:pt x="5881023" y="1207514"/>
                    <a:pt x="5957415" y="1389828"/>
                    <a:pt x="5978455" y="1476667"/>
                  </a:cubicBezTo>
                  <a:lnTo>
                    <a:pt x="6000318" y="1566911"/>
                  </a:lnTo>
                  <a:cubicBezTo>
                    <a:pt x="6010710" y="1609809"/>
                    <a:pt x="6018851" y="1704981"/>
                    <a:pt x="6015488" y="1748314"/>
                  </a:cubicBezTo>
                  <a:lnTo>
                    <a:pt x="6002506" y="1925151"/>
                  </a:lnTo>
                  <a:cubicBezTo>
                    <a:pt x="5998104" y="1985119"/>
                    <a:pt x="5969618" y="2121871"/>
                    <a:pt x="5949302" y="2180569"/>
                  </a:cubicBezTo>
                  <a:lnTo>
                    <a:pt x="5927439" y="2243739"/>
                  </a:lnTo>
                  <a:cubicBezTo>
                    <a:pt x="5917563" y="2272276"/>
                    <a:pt x="5886334" y="2340266"/>
                    <a:pt x="5870480" y="2367750"/>
                  </a:cubicBezTo>
                  <a:lnTo>
                    <a:pt x="5815149" y="2463672"/>
                  </a:lnTo>
                  <a:cubicBezTo>
                    <a:pt x="5789475" y="2508178"/>
                    <a:pt x="5716994" y="2607317"/>
                    <a:pt x="5679924" y="2648629"/>
                  </a:cubicBezTo>
                  <a:lnTo>
                    <a:pt x="5574113" y="2766549"/>
                  </a:lnTo>
                  <a:cubicBezTo>
                    <a:pt x="5522699" y="2823847"/>
                    <a:pt x="5393614" y="2936152"/>
                    <a:pt x="5323022" y="2985000"/>
                  </a:cubicBezTo>
                  <a:lnTo>
                    <a:pt x="5147873" y="3106198"/>
                  </a:lnTo>
                  <a:cubicBezTo>
                    <a:pt x="5071670" y="3158929"/>
                    <a:pt x="4864363" y="3290159"/>
                    <a:pt x="4780903" y="3338497"/>
                  </a:cubicBezTo>
                  <a:lnTo>
                    <a:pt x="4198957" y="3675556"/>
                  </a:lnTo>
                  <a:cubicBezTo>
                    <a:pt x="4136534" y="3711710"/>
                    <a:pt x="4016016" y="3797697"/>
                    <a:pt x="3966996" y="3841053"/>
                  </a:cubicBezTo>
                  <a:lnTo>
                    <a:pt x="3915981" y="3886175"/>
                  </a:lnTo>
                  <a:cubicBezTo>
                    <a:pt x="3890244" y="3908939"/>
                    <a:pt x="3850405" y="3957055"/>
                    <a:pt x="3835578" y="3983283"/>
                  </a:cubicBezTo>
                  <a:lnTo>
                    <a:pt x="3748242" y="4137777"/>
                  </a:lnTo>
                  <a:cubicBezTo>
                    <a:pt x="3704624" y="4214935"/>
                    <a:pt x="3650756" y="4373967"/>
                    <a:pt x="3640629" y="4455474"/>
                  </a:cubicBezTo>
                  <a:lnTo>
                    <a:pt x="3621615" y="4608507"/>
                  </a:lnTo>
                  <a:cubicBezTo>
                    <a:pt x="3611348" y="4691147"/>
                    <a:pt x="3552660" y="4825008"/>
                    <a:pt x="3494029" y="4899521"/>
                  </a:cubicBezTo>
                  <a:lnTo>
                    <a:pt x="3133141" y="5358157"/>
                  </a:lnTo>
                  <a:cubicBezTo>
                    <a:pt x="3114631" y="5381681"/>
                    <a:pt x="3109320" y="5412991"/>
                    <a:pt x="3119039" y="5441302"/>
                  </a:cubicBezTo>
                  <a:cubicBezTo>
                    <a:pt x="3128758" y="5469615"/>
                    <a:pt x="3152178" y="5491062"/>
                    <a:pt x="3181234" y="5498257"/>
                  </a:cubicBezTo>
                  <a:close/>
                </a:path>
              </a:pathLst>
            </a:custGeom>
            <a:solidFill>
              <a:srgbClr val="8B2722"/>
            </a:solidFill>
            <a:ln cap="sq">
              <a:noFill/>
              <a:prstDash val="solid"/>
              <a:miter/>
            </a:ln>
          </p:spPr>
          <p:txBody>
            <a:bodyPr/>
            <a:lstStyle/>
            <a:p>
              <a:endParaRPr lang="en-GB"/>
            </a:p>
          </p:txBody>
        </p:sp>
        <p:sp>
          <p:nvSpPr>
            <p:cNvPr id="12" name="TextBox 12"/>
            <p:cNvSpPr txBox="1"/>
            <p:nvPr/>
          </p:nvSpPr>
          <p:spPr>
            <a:xfrm>
              <a:off x="0" y="0"/>
              <a:ext cx="6028679" cy="6927758"/>
            </a:xfrm>
            <a:prstGeom prst="rect">
              <a:avLst/>
            </a:prstGeom>
          </p:spPr>
          <p:txBody>
            <a:bodyPr lIns="50800" tIns="50800" rIns="50800" bIns="50800" rtlCol="0" anchor="ctr"/>
            <a:lstStyle/>
            <a:p>
              <a:pPr algn="ctr">
                <a:lnSpc>
                  <a:spcPts val="3362"/>
                </a:lnSpc>
              </a:pPr>
              <a:endParaRPr/>
            </a:p>
          </p:txBody>
        </p:sp>
      </p:grpSp>
      <p:grpSp>
        <p:nvGrpSpPr>
          <p:cNvPr id="13" name="Group 13"/>
          <p:cNvGrpSpPr/>
          <p:nvPr/>
        </p:nvGrpSpPr>
        <p:grpSpPr>
          <a:xfrm rot="902132">
            <a:off x="8745775" y="1336757"/>
            <a:ext cx="706858" cy="798839"/>
            <a:chOff x="0" y="0"/>
            <a:chExt cx="6028679" cy="6813168"/>
          </a:xfrm>
        </p:grpSpPr>
        <p:sp>
          <p:nvSpPr>
            <p:cNvPr id="14" name="Freeform 14"/>
            <p:cNvSpPr/>
            <p:nvPr/>
          </p:nvSpPr>
          <p:spPr>
            <a:xfrm>
              <a:off x="12191" y="3275"/>
              <a:ext cx="6016257" cy="6815071"/>
            </a:xfrm>
            <a:custGeom>
              <a:avLst/>
              <a:gdLst/>
              <a:ahLst/>
              <a:cxnLst/>
              <a:rect l="l" t="t" r="r" b="b"/>
              <a:pathLst>
                <a:path w="6016257" h="6815071">
                  <a:moveTo>
                    <a:pt x="3181234" y="5407312"/>
                  </a:moveTo>
                  <a:lnTo>
                    <a:pt x="3313746" y="5439586"/>
                  </a:lnTo>
                  <a:cubicBezTo>
                    <a:pt x="3408379" y="5462636"/>
                    <a:pt x="3545107" y="5517531"/>
                    <a:pt x="3617178" y="5561416"/>
                  </a:cubicBezTo>
                  <a:lnTo>
                    <a:pt x="3682769" y="5601353"/>
                  </a:lnTo>
                  <a:cubicBezTo>
                    <a:pt x="3716963" y="5622174"/>
                    <a:pt x="3768217" y="5665473"/>
                    <a:pt x="3789844" y="5691809"/>
                  </a:cubicBezTo>
                  <a:lnTo>
                    <a:pt x="3871132" y="5790801"/>
                  </a:lnTo>
                  <a:cubicBezTo>
                    <a:pt x="3915695" y="5845069"/>
                    <a:pt x="3957544" y="5939701"/>
                    <a:pt x="3963759" y="6000256"/>
                  </a:cubicBezTo>
                  <a:lnTo>
                    <a:pt x="3972666" y="6087027"/>
                  </a:lnTo>
                  <a:cubicBezTo>
                    <a:pt x="3977550" y="6134608"/>
                    <a:pt x="3960110" y="6210825"/>
                    <a:pt x="3934051" y="6255781"/>
                  </a:cubicBezTo>
                  <a:lnTo>
                    <a:pt x="3870357" y="6365666"/>
                  </a:lnTo>
                  <a:cubicBezTo>
                    <a:pt x="3836611" y="6423887"/>
                    <a:pt x="3749685" y="6517954"/>
                    <a:pt x="3685476" y="6565739"/>
                  </a:cubicBezTo>
                  <a:lnTo>
                    <a:pt x="3614888" y="6618271"/>
                  </a:lnTo>
                  <a:cubicBezTo>
                    <a:pt x="3577973" y="6645743"/>
                    <a:pt x="3499206" y="6687964"/>
                    <a:pt x="3449771" y="6706777"/>
                  </a:cubicBezTo>
                  <a:lnTo>
                    <a:pt x="3380428" y="6733166"/>
                  </a:lnTo>
                  <a:cubicBezTo>
                    <a:pt x="3344994" y="6746650"/>
                    <a:pt x="3272510" y="6765960"/>
                    <a:pt x="3232197" y="6772655"/>
                  </a:cubicBezTo>
                  <a:lnTo>
                    <a:pt x="3111308" y="6792730"/>
                  </a:lnTo>
                  <a:cubicBezTo>
                    <a:pt x="3050657" y="6802802"/>
                    <a:pt x="2927982" y="6815072"/>
                    <a:pt x="2865116" y="6815072"/>
                  </a:cubicBezTo>
                  <a:lnTo>
                    <a:pt x="2728909" y="6815072"/>
                  </a:lnTo>
                  <a:cubicBezTo>
                    <a:pt x="2689543" y="6815072"/>
                    <a:pt x="2650248" y="6811723"/>
                    <a:pt x="2611449" y="6805063"/>
                  </a:cubicBezTo>
                  <a:lnTo>
                    <a:pt x="2553146" y="6795054"/>
                  </a:lnTo>
                  <a:cubicBezTo>
                    <a:pt x="2495144" y="6786225"/>
                    <a:pt x="2383509" y="6759692"/>
                    <a:pt x="2331022" y="6742260"/>
                  </a:cubicBezTo>
                  <a:lnTo>
                    <a:pt x="2223447" y="6706531"/>
                  </a:lnTo>
                  <a:cubicBezTo>
                    <a:pt x="2166224" y="6687526"/>
                    <a:pt x="2078104" y="6644522"/>
                    <a:pt x="2035182" y="6614652"/>
                  </a:cubicBezTo>
                  <a:lnTo>
                    <a:pt x="1973496" y="6571727"/>
                  </a:lnTo>
                  <a:cubicBezTo>
                    <a:pt x="1940408" y="6548701"/>
                    <a:pt x="1896799" y="6503991"/>
                    <a:pt x="1879428" y="6475281"/>
                  </a:cubicBezTo>
                  <a:lnTo>
                    <a:pt x="1778296" y="6308138"/>
                  </a:lnTo>
                  <a:cubicBezTo>
                    <a:pt x="1740761" y="6246104"/>
                    <a:pt x="1707751" y="6133407"/>
                    <a:pt x="1707751" y="6067296"/>
                  </a:cubicBezTo>
                  <a:lnTo>
                    <a:pt x="1707751" y="6005170"/>
                  </a:lnTo>
                  <a:cubicBezTo>
                    <a:pt x="1707751" y="5972327"/>
                    <a:pt x="1723926" y="5915469"/>
                    <a:pt x="1742068" y="5884538"/>
                  </a:cubicBezTo>
                  <a:lnTo>
                    <a:pt x="1797789" y="5789540"/>
                  </a:lnTo>
                  <a:cubicBezTo>
                    <a:pt x="1828216" y="5737664"/>
                    <a:pt x="1904094" y="5660661"/>
                    <a:pt x="1964950" y="5619900"/>
                  </a:cubicBezTo>
                  <a:lnTo>
                    <a:pt x="2054987" y="5559595"/>
                  </a:lnTo>
                  <a:cubicBezTo>
                    <a:pt x="2104913" y="5526156"/>
                    <a:pt x="2199655" y="5484737"/>
                    <a:pt x="2267652" y="5466623"/>
                  </a:cubicBezTo>
                  <a:lnTo>
                    <a:pt x="2441452" y="5420324"/>
                  </a:lnTo>
                  <a:cubicBezTo>
                    <a:pt x="2477630" y="5410686"/>
                    <a:pt x="2506182" y="5382911"/>
                    <a:pt x="2516813" y="5347012"/>
                  </a:cubicBezTo>
                  <a:cubicBezTo>
                    <a:pt x="2527444" y="5311114"/>
                    <a:pt x="2518621" y="5272270"/>
                    <a:pt x="2493525" y="5244486"/>
                  </a:cubicBezTo>
                  <a:lnTo>
                    <a:pt x="2222991" y="4944984"/>
                  </a:lnTo>
                  <a:cubicBezTo>
                    <a:pt x="2076275" y="4782557"/>
                    <a:pt x="1970115" y="4530900"/>
                    <a:pt x="1970115" y="4345526"/>
                  </a:cubicBezTo>
                  <a:lnTo>
                    <a:pt x="1970115" y="4185774"/>
                  </a:lnTo>
                  <a:cubicBezTo>
                    <a:pt x="1970115" y="4106139"/>
                    <a:pt x="2003601" y="3948543"/>
                    <a:pt x="2036885" y="3871531"/>
                  </a:cubicBezTo>
                  <a:lnTo>
                    <a:pt x="2076379" y="3780149"/>
                  </a:lnTo>
                  <a:cubicBezTo>
                    <a:pt x="2094978" y="3737114"/>
                    <a:pt x="2150832" y="3643535"/>
                    <a:pt x="2181950" y="3603270"/>
                  </a:cubicBezTo>
                  <a:lnTo>
                    <a:pt x="2265518" y="3495142"/>
                  </a:lnTo>
                  <a:cubicBezTo>
                    <a:pt x="2305198" y="3443801"/>
                    <a:pt x="2410037" y="3336406"/>
                    <a:pt x="2465147" y="3290648"/>
                  </a:cubicBezTo>
                  <a:lnTo>
                    <a:pt x="2567449" y="3205705"/>
                  </a:lnTo>
                  <a:cubicBezTo>
                    <a:pt x="2615465" y="3165837"/>
                    <a:pt x="2736307" y="3082263"/>
                    <a:pt x="2795173" y="3048212"/>
                  </a:cubicBezTo>
                  <a:lnTo>
                    <a:pt x="3621841" y="2570027"/>
                  </a:lnTo>
                  <a:cubicBezTo>
                    <a:pt x="3726904" y="2509253"/>
                    <a:pt x="3917423" y="2369459"/>
                    <a:pt x="3996148" y="2295377"/>
                  </a:cubicBezTo>
                  <a:lnTo>
                    <a:pt x="4076314" y="2219939"/>
                  </a:lnTo>
                  <a:cubicBezTo>
                    <a:pt x="4118319" y="2180412"/>
                    <a:pt x="4173519" y="2103003"/>
                    <a:pt x="4192273" y="2057330"/>
                  </a:cubicBezTo>
                  <a:lnTo>
                    <a:pt x="4218105" y="1994414"/>
                  </a:lnTo>
                  <a:cubicBezTo>
                    <a:pt x="4230866" y="1963332"/>
                    <a:pt x="4243937" y="1898684"/>
                    <a:pt x="4243937" y="1866645"/>
                  </a:cubicBezTo>
                  <a:lnTo>
                    <a:pt x="4243937" y="1757070"/>
                  </a:lnTo>
                  <a:cubicBezTo>
                    <a:pt x="4243937" y="1702938"/>
                    <a:pt x="4221852" y="1593707"/>
                    <a:pt x="4200290" y="1541190"/>
                  </a:cubicBezTo>
                  <a:lnTo>
                    <a:pt x="4163727" y="1452138"/>
                  </a:lnTo>
                  <a:cubicBezTo>
                    <a:pt x="4145520" y="1407795"/>
                    <a:pt x="4090907" y="1323571"/>
                    <a:pt x="4054451" y="1283615"/>
                  </a:cubicBezTo>
                  <a:lnTo>
                    <a:pt x="4018013" y="1243677"/>
                  </a:lnTo>
                  <a:cubicBezTo>
                    <a:pt x="3999572" y="1223467"/>
                    <a:pt x="3955363" y="1187781"/>
                    <a:pt x="3928516" y="1171433"/>
                  </a:cubicBezTo>
                  <a:lnTo>
                    <a:pt x="3867590" y="1134336"/>
                  </a:lnTo>
                  <a:cubicBezTo>
                    <a:pt x="3837491" y="1116009"/>
                    <a:pt x="3769279" y="1083580"/>
                    <a:pt x="3732779" y="1070245"/>
                  </a:cubicBezTo>
                  <a:lnTo>
                    <a:pt x="3606139" y="1023979"/>
                  </a:lnTo>
                  <a:cubicBezTo>
                    <a:pt x="3560623" y="1007351"/>
                    <a:pt x="3464155" y="981866"/>
                    <a:pt x="3413117" y="972986"/>
                  </a:cubicBezTo>
                  <a:lnTo>
                    <a:pt x="3362102" y="964111"/>
                  </a:lnTo>
                  <a:cubicBezTo>
                    <a:pt x="3328155" y="958206"/>
                    <a:pt x="3293762" y="955236"/>
                    <a:pt x="3259306" y="955236"/>
                  </a:cubicBezTo>
                  <a:lnTo>
                    <a:pt x="2981699" y="955236"/>
                  </a:lnTo>
                  <a:cubicBezTo>
                    <a:pt x="2898321" y="955236"/>
                    <a:pt x="2735618" y="968503"/>
                    <a:pt x="2655177" y="981861"/>
                  </a:cubicBezTo>
                  <a:lnTo>
                    <a:pt x="2575010" y="995174"/>
                  </a:lnTo>
                  <a:cubicBezTo>
                    <a:pt x="2534044" y="1001977"/>
                    <a:pt x="2460387" y="1021600"/>
                    <a:pt x="2424379" y="1035302"/>
                  </a:cubicBezTo>
                  <a:lnTo>
                    <a:pt x="2343005" y="1066270"/>
                  </a:lnTo>
                  <a:cubicBezTo>
                    <a:pt x="2303345" y="1081363"/>
                    <a:pt x="2226846" y="1118417"/>
                    <a:pt x="2193776" y="1138554"/>
                  </a:cubicBezTo>
                  <a:lnTo>
                    <a:pt x="2111097" y="1188897"/>
                  </a:lnTo>
                  <a:cubicBezTo>
                    <a:pt x="2069032" y="1214510"/>
                    <a:pt x="2000915" y="1269942"/>
                    <a:pt x="1972428" y="1301742"/>
                  </a:cubicBezTo>
                  <a:lnTo>
                    <a:pt x="1912968" y="1368117"/>
                  </a:lnTo>
                  <a:cubicBezTo>
                    <a:pt x="1883729" y="1400757"/>
                    <a:pt x="1837247" y="1471622"/>
                    <a:pt x="1821515" y="1507546"/>
                  </a:cubicBezTo>
                  <a:lnTo>
                    <a:pt x="1779209" y="1604146"/>
                  </a:lnTo>
                  <a:cubicBezTo>
                    <a:pt x="1759037" y="1650204"/>
                    <a:pt x="1731543" y="1752951"/>
                    <a:pt x="1726661" y="1800526"/>
                  </a:cubicBezTo>
                  <a:lnTo>
                    <a:pt x="1717206" y="1892637"/>
                  </a:lnTo>
                  <a:cubicBezTo>
                    <a:pt x="1711753" y="1945764"/>
                    <a:pt x="1668635" y="1987130"/>
                    <a:pt x="1615327" y="1990376"/>
                  </a:cubicBezTo>
                  <a:lnTo>
                    <a:pt x="1482302" y="1998476"/>
                  </a:lnTo>
                  <a:cubicBezTo>
                    <a:pt x="1438363" y="2001151"/>
                    <a:pt x="1394267" y="1999526"/>
                    <a:pt x="1350644" y="1993623"/>
                  </a:cubicBezTo>
                  <a:lnTo>
                    <a:pt x="1285053" y="1984748"/>
                  </a:lnTo>
                  <a:cubicBezTo>
                    <a:pt x="1222758" y="1976319"/>
                    <a:pt x="1083327" y="1965897"/>
                    <a:pt x="1019533" y="1964901"/>
                  </a:cubicBezTo>
                  <a:lnTo>
                    <a:pt x="79504" y="1950225"/>
                  </a:lnTo>
                  <a:cubicBezTo>
                    <a:pt x="43701" y="1949666"/>
                    <a:pt x="13844" y="1922686"/>
                    <a:pt x="9672" y="1887122"/>
                  </a:cubicBezTo>
                  <a:lnTo>
                    <a:pt x="2385" y="1824997"/>
                  </a:lnTo>
                  <a:cubicBezTo>
                    <a:pt x="-4770" y="1764000"/>
                    <a:pt x="4931" y="1638191"/>
                    <a:pt x="21442" y="1577872"/>
                  </a:cubicBezTo>
                  <a:lnTo>
                    <a:pt x="48353" y="1479557"/>
                  </a:lnTo>
                  <a:cubicBezTo>
                    <a:pt x="60763" y="1434218"/>
                    <a:pt x="103156" y="1330290"/>
                    <a:pt x="127028" y="1286685"/>
                  </a:cubicBezTo>
                  <a:lnTo>
                    <a:pt x="188600" y="1174211"/>
                  </a:lnTo>
                  <a:cubicBezTo>
                    <a:pt x="216650" y="1122972"/>
                    <a:pt x="297581" y="1004005"/>
                    <a:pt x="337250" y="955696"/>
                  </a:cubicBezTo>
                  <a:lnTo>
                    <a:pt x="410317" y="866715"/>
                  </a:lnTo>
                  <a:cubicBezTo>
                    <a:pt x="444655" y="824900"/>
                    <a:pt x="535348" y="735548"/>
                    <a:pt x="581416" y="698147"/>
                  </a:cubicBezTo>
                  <a:lnTo>
                    <a:pt x="663583" y="631439"/>
                  </a:lnTo>
                  <a:cubicBezTo>
                    <a:pt x="701015" y="601050"/>
                    <a:pt x="798469" y="532631"/>
                    <a:pt x="842584" y="505770"/>
                  </a:cubicBezTo>
                  <a:lnTo>
                    <a:pt x="939924" y="446500"/>
                  </a:lnTo>
                  <a:cubicBezTo>
                    <a:pt x="987366" y="417613"/>
                    <a:pt x="1097107" y="364456"/>
                    <a:pt x="1154001" y="342805"/>
                  </a:cubicBezTo>
                  <a:lnTo>
                    <a:pt x="1425518" y="239477"/>
                  </a:lnTo>
                  <a:cubicBezTo>
                    <a:pt x="1463904" y="224868"/>
                    <a:pt x="1548200" y="200694"/>
                    <a:pt x="1591144" y="191977"/>
                  </a:cubicBezTo>
                  <a:lnTo>
                    <a:pt x="1656090" y="178796"/>
                  </a:lnTo>
                  <a:cubicBezTo>
                    <a:pt x="1670650" y="175841"/>
                    <a:pt x="1683747" y="167959"/>
                    <a:pt x="1693175" y="156477"/>
                  </a:cubicBezTo>
                  <a:lnTo>
                    <a:pt x="1693175" y="156477"/>
                  </a:lnTo>
                  <a:cubicBezTo>
                    <a:pt x="1702559" y="145049"/>
                    <a:pt x="1715839" y="137496"/>
                    <a:pt x="1730458" y="135270"/>
                  </a:cubicBezTo>
                  <a:lnTo>
                    <a:pt x="2151292" y="71209"/>
                  </a:lnTo>
                  <a:cubicBezTo>
                    <a:pt x="2267217" y="53563"/>
                    <a:pt x="2550990" y="22510"/>
                    <a:pt x="2669752" y="14475"/>
                  </a:cubicBezTo>
                  <a:lnTo>
                    <a:pt x="2800935" y="5600"/>
                  </a:lnTo>
                  <a:cubicBezTo>
                    <a:pt x="2861511" y="1502"/>
                    <a:pt x="3003075" y="-1217"/>
                    <a:pt x="3063957" y="548"/>
                  </a:cubicBezTo>
                  <a:lnTo>
                    <a:pt x="3304128" y="7512"/>
                  </a:lnTo>
                  <a:cubicBezTo>
                    <a:pt x="3415187" y="10731"/>
                    <a:pt x="3670785" y="30689"/>
                    <a:pt x="3779585" y="44636"/>
                  </a:cubicBezTo>
                  <a:lnTo>
                    <a:pt x="3938882" y="65056"/>
                  </a:lnTo>
                  <a:cubicBezTo>
                    <a:pt x="4014408" y="74738"/>
                    <a:pt x="4177077" y="105704"/>
                    <a:pt x="4248211" y="123941"/>
                  </a:cubicBezTo>
                  <a:lnTo>
                    <a:pt x="4450134" y="175709"/>
                  </a:lnTo>
                  <a:cubicBezTo>
                    <a:pt x="4545754" y="200224"/>
                    <a:pt x="4748029" y="266435"/>
                    <a:pt x="4834354" y="301477"/>
                  </a:cubicBezTo>
                  <a:lnTo>
                    <a:pt x="4961843" y="353229"/>
                  </a:lnTo>
                  <a:cubicBezTo>
                    <a:pt x="5024334" y="378595"/>
                    <a:pt x="5142487" y="439835"/>
                    <a:pt x="5193592" y="473347"/>
                  </a:cubicBezTo>
                  <a:lnTo>
                    <a:pt x="5338985" y="568686"/>
                  </a:lnTo>
                  <a:cubicBezTo>
                    <a:pt x="5399843" y="608592"/>
                    <a:pt x="5522316" y="705164"/>
                    <a:pt x="5570333" y="751109"/>
                  </a:cubicBezTo>
                  <a:lnTo>
                    <a:pt x="5621348" y="799922"/>
                  </a:lnTo>
                  <a:cubicBezTo>
                    <a:pt x="5645857" y="823373"/>
                    <a:pt x="5689699" y="876883"/>
                    <a:pt x="5705727" y="902910"/>
                  </a:cubicBezTo>
                  <a:lnTo>
                    <a:pt x="5831223" y="1106680"/>
                  </a:lnTo>
                  <a:cubicBezTo>
                    <a:pt x="5881023" y="1187540"/>
                    <a:pt x="5957415" y="1366840"/>
                    <a:pt x="5978455" y="1452242"/>
                  </a:cubicBezTo>
                  <a:lnTo>
                    <a:pt x="6000318" y="1540993"/>
                  </a:lnTo>
                  <a:cubicBezTo>
                    <a:pt x="6010710" y="1583181"/>
                    <a:pt x="6018851" y="1676779"/>
                    <a:pt x="6015488" y="1719395"/>
                  </a:cubicBezTo>
                  <a:lnTo>
                    <a:pt x="6002506" y="1893307"/>
                  </a:lnTo>
                  <a:cubicBezTo>
                    <a:pt x="5998104" y="1952283"/>
                    <a:pt x="5969618" y="2086773"/>
                    <a:pt x="5949302" y="2144500"/>
                  </a:cubicBezTo>
                  <a:lnTo>
                    <a:pt x="5927439" y="2206626"/>
                  </a:lnTo>
                  <a:cubicBezTo>
                    <a:pt x="5917563" y="2234691"/>
                    <a:pt x="5886334" y="2301556"/>
                    <a:pt x="5870480" y="2328586"/>
                  </a:cubicBezTo>
                  <a:lnTo>
                    <a:pt x="5815149" y="2422921"/>
                  </a:lnTo>
                  <a:cubicBezTo>
                    <a:pt x="5789475" y="2466691"/>
                    <a:pt x="5716994" y="2564190"/>
                    <a:pt x="5679924" y="2604819"/>
                  </a:cubicBezTo>
                  <a:lnTo>
                    <a:pt x="5574113" y="2720789"/>
                  </a:lnTo>
                  <a:cubicBezTo>
                    <a:pt x="5522699" y="2777139"/>
                    <a:pt x="5393614" y="2887586"/>
                    <a:pt x="5323022" y="2935626"/>
                  </a:cubicBezTo>
                  <a:lnTo>
                    <a:pt x="5147873" y="3054819"/>
                  </a:lnTo>
                  <a:cubicBezTo>
                    <a:pt x="5071670" y="3106678"/>
                    <a:pt x="4864363" y="3235737"/>
                    <a:pt x="4780903" y="3283276"/>
                  </a:cubicBezTo>
                  <a:lnTo>
                    <a:pt x="4198957" y="3614759"/>
                  </a:lnTo>
                  <a:cubicBezTo>
                    <a:pt x="4136534" y="3650316"/>
                    <a:pt x="4016016" y="3734880"/>
                    <a:pt x="3966996" y="3777519"/>
                  </a:cubicBezTo>
                  <a:lnTo>
                    <a:pt x="3915981" y="3821895"/>
                  </a:lnTo>
                  <a:cubicBezTo>
                    <a:pt x="3890244" y="3844282"/>
                    <a:pt x="3850405" y="3891603"/>
                    <a:pt x="3835578" y="3917397"/>
                  </a:cubicBezTo>
                  <a:lnTo>
                    <a:pt x="3748242" y="4069335"/>
                  </a:lnTo>
                  <a:cubicBezTo>
                    <a:pt x="3704624" y="4145217"/>
                    <a:pt x="3650756" y="4301619"/>
                    <a:pt x="3640629" y="4381777"/>
                  </a:cubicBezTo>
                  <a:lnTo>
                    <a:pt x="3621615" y="4532279"/>
                  </a:lnTo>
                  <a:cubicBezTo>
                    <a:pt x="3611348" y="4613552"/>
                    <a:pt x="3552660" y="4745199"/>
                    <a:pt x="3494029" y="4818479"/>
                  </a:cubicBezTo>
                  <a:lnTo>
                    <a:pt x="3133929" y="5268545"/>
                  </a:lnTo>
                  <a:cubicBezTo>
                    <a:pt x="3115374" y="5291734"/>
                    <a:pt x="3109943" y="5322791"/>
                    <a:pt x="3119526" y="5350902"/>
                  </a:cubicBezTo>
                  <a:cubicBezTo>
                    <a:pt x="3129109" y="5379012"/>
                    <a:pt x="3152379" y="5400284"/>
                    <a:pt x="3181234" y="5407312"/>
                  </a:cubicBezTo>
                  <a:close/>
                </a:path>
              </a:pathLst>
            </a:custGeom>
            <a:solidFill>
              <a:srgbClr val="8B2722"/>
            </a:solidFill>
            <a:ln cap="sq">
              <a:noFill/>
              <a:prstDash val="solid"/>
              <a:miter/>
            </a:ln>
          </p:spPr>
          <p:txBody>
            <a:bodyPr/>
            <a:lstStyle/>
            <a:p>
              <a:endParaRPr lang="en-GB"/>
            </a:p>
          </p:txBody>
        </p:sp>
        <p:sp>
          <p:nvSpPr>
            <p:cNvPr id="15" name="TextBox 15"/>
            <p:cNvSpPr txBox="1"/>
            <p:nvPr/>
          </p:nvSpPr>
          <p:spPr>
            <a:xfrm>
              <a:off x="0" y="0"/>
              <a:ext cx="6028679" cy="6813168"/>
            </a:xfrm>
            <a:prstGeom prst="rect">
              <a:avLst/>
            </a:prstGeom>
          </p:spPr>
          <p:txBody>
            <a:bodyPr lIns="50800" tIns="50800" rIns="50800" bIns="50800" rtlCol="0" anchor="ctr"/>
            <a:lstStyle/>
            <a:p>
              <a:pPr algn="ctr">
                <a:lnSpc>
                  <a:spcPts val="3362"/>
                </a:lnSpc>
              </a:pPr>
              <a:endParaRPr/>
            </a:p>
          </p:txBody>
        </p:sp>
      </p:grpSp>
      <p:grpSp>
        <p:nvGrpSpPr>
          <p:cNvPr id="16" name="Group 16"/>
          <p:cNvGrpSpPr/>
          <p:nvPr/>
        </p:nvGrpSpPr>
        <p:grpSpPr>
          <a:xfrm rot="1094977">
            <a:off x="465721" y="361075"/>
            <a:ext cx="531597" cy="600772"/>
            <a:chOff x="0" y="0"/>
            <a:chExt cx="6028679" cy="6813168"/>
          </a:xfrm>
        </p:grpSpPr>
        <p:sp>
          <p:nvSpPr>
            <p:cNvPr id="17" name="Freeform 17"/>
            <p:cNvSpPr/>
            <p:nvPr/>
          </p:nvSpPr>
          <p:spPr>
            <a:xfrm>
              <a:off x="12191" y="3275"/>
              <a:ext cx="6016257" cy="6815071"/>
            </a:xfrm>
            <a:custGeom>
              <a:avLst/>
              <a:gdLst/>
              <a:ahLst/>
              <a:cxnLst/>
              <a:rect l="l" t="t" r="r" b="b"/>
              <a:pathLst>
                <a:path w="6016257" h="6815071">
                  <a:moveTo>
                    <a:pt x="3181234" y="5407312"/>
                  </a:moveTo>
                  <a:lnTo>
                    <a:pt x="3313746" y="5439586"/>
                  </a:lnTo>
                  <a:cubicBezTo>
                    <a:pt x="3408379" y="5462636"/>
                    <a:pt x="3545107" y="5517531"/>
                    <a:pt x="3617178" y="5561416"/>
                  </a:cubicBezTo>
                  <a:lnTo>
                    <a:pt x="3682769" y="5601353"/>
                  </a:lnTo>
                  <a:cubicBezTo>
                    <a:pt x="3716963" y="5622174"/>
                    <a:pt x="3768217" y="5665473"/>
                    <a:pt x="3789844" y="5691809"/>
                  </a:cubicBezTo>
                  <a:lnTo>
                    <a:pt x="3871132" y="5790801"/>
                  </a:lnTo>
                  <a:cubicBezTo>
                    <a:pt x="3915695" y="5845069"/>
                    <a:pt x="3957544" y="5939701"/>
                    <a:pt x="3963759" y="6000256"/>
                  </a:cubicBezTo>
                  <a:lnTo>
                    <a:pt x="3972666" y="6087027"/>
                  </a:lnTo>
                  <a:cubicBezTo>
                    <a:pt x="3977550" y="6134608"/>
                    <a:pt x="3960110" y="6210825"/>
                    <a:pt x="3934051" y="6255781"/>
                  </a:cubicBezTo>
                  <a:lnTo>
                    <a:pt x="3870357" y="6365666"/>
                  </a:lnTo>
                  <a:cubicBezTo>
                    <a:pt x="3836611" y="6423887"/>
                    <a:pt x="3749685" y="6517954"/>
                    <a:pt x="3685476" y="6565739"/>
                  </a:cubicBezTo>
                  <a:lnTo>
                    <a:pt x="3614888" y="6618271"/>
                  </a:lnTo>
                  <a:cubicBezTo>
                    <a:pt x="3577973" y="6645743"/>
                    <a:pt x="3499206" y="6687964"/>
                    <a:pt x="3449771" y="6706777"/>
                  </a:cubicBezTo>
                  <a:lnTo>
                    <a:pt x="3380428" y="6733166"/>
                  </a:lnTo>
                  <a:cubicBezTo>
                    <a:pt x="3344994" y="6746650"/>
                    <a:pt x="3272510" y="6765960"/>
                    <a:pt x="3232197" y="6772655"/>
                  </a:cubicBezTo>
                  <a:lnTo>
                    <a:pt x="3111308" y="6792730"/>
                  </a:lnTo>
                  <a:cubicBezTo>
                    <a:pt x="3050657" y="6802802"/>
                    <a:pt x="2927982" y="6815072"/>
                    <a:pt x="2865116" y="6815072"/>
                  </a:cubicBezTo>
                  <a:lnTo>
                    <a:pt x="2728909" y="6815072"/>
                  </a:lnTo>
                  <a:cubicBezTo>
                    <a:pt x="2689543" y="6815072"/>
                    <a:pt x="2650248" y="6811723"/>
                    <a:pt x="2611449" y="6805063"/>
                  </a:cubicBezTo>
                  <a:lnTo>
                    <a:pt x="2553146" y="6795054"/>
                  </a:lnTo>
                  <a:cubicBezTo>
                    <a:pt x="2495144" y="6786225"/>
                    <a:pt x="2383509" y="6759692"/>
                    <a:pt x="2331022" y="6742260"/>
                  </a:cubicBezTo>
                  <a:lnTo>
                    <a:pt x="2223447" y="6706531"/>
                  </a:lnTo>
                  <a:cubicBezTo>
                    <a:pt x="2166224" y="6687526"/>
                    <a:pt x="2078104" y="6644522"/>
                    <a:pt x="2035182" y="6614652"/>
                  </a:cubicBezTo>
                  <a:lnTo>
                    <a:pt x="1973496" y="6571727"/>
                  </a:lnTo>
                  <a:cubicBezTo>
                    <a:pt x="1940408" y="6548701"/>
                    <a:pt x="1896799" y="6503991"/>
                    <a:pt x="1879428" y="6475281"/>
                  </a:cubicBezTo>
                  <a:lnTo>
                    <a:pt x="1778296" y="6308138"/>
                  </a:lnTo>
                  <a:cubicBezTo>
                    <a:pt x="1740761" y="6246104"/>
                    <a:pt x="1707751" y="6133407"/>
                    <a:pt x="1707751" y="6067296"/>
                  </a:cubicBezTo>
                  <a:lnTo>
                    <a:pt x="1707751" y="6005170"/>
                  </a:lnTo>
                  <a:cubicBezTo>
                    <a:pt x="1707751" y="5972327"/>
                    <a:pt x="1723926" y="5915469"/>
                    <a:pt x="1742068" y="5884538"/>
                  </a:cubicBezTo>
                  <a:lnTo>
                    <a:pt x="1797789" y="5789540"/>
                  </a:lnTo>
                  <a:cubicBezTo>
                    <a:pt x="1828216" y="5737664"/>
                    <a:pt x="1904094" y="5660661"/>
                    <a:pt x="1964950" y="5619900"/>
                  </a:cubicBezTo>
                  <a:lnTo>
                    <a:pt x="2054987" y="5559595"/>
                  </a:lnTo>
                  <a:cubicBezTo>
                    <a:pt x="2104913" y="5526156"/>
                    <a:pt x="2199655" y="5484737"/>
                    <a:pt x="2267652" y="5466623"/>
                  </a:cubicBezTo>
                  <a:lnTo>
                    <a:pt x="2439551" y="5420830"/>
                  </a:lnTo>
                  <a:cubicBezTo>
                    <a:pt x="2476133" y="5411085"/>
                    <a:pt x="2505005" y="5382999"/>
                    <a:pt x="2515755" y="5346699"/>
                  </a:cubicBezTo>
                  <a:cubicBezTo>
                    <a:pt x="2526505" y="5310399"/>
                    <a:pt x="2517583" y="5271120"/>
                    <a:pt x="2492206" y="5243026"/>
                  </a:cubicBezTo>
                  <a:lnTo>
                    <a:pt x="2222991" y="4944984"/>
                  </a:lnTo>
                  <a:cubicBezTo>
                    <a:pt x="2076275" y="4782557"/>
                    <a:pt x="1970115" y="4530900"/>
                    <a:pt x="1970115" y="4345526"/>
                  </a:cubicBezTo>
                  <a:lnTo>
                    <a:pt x="1970115" y="4185774"/>
                  </a:lnTo>
                  <a:cubicBezTo>
                    <a:pt x="1970115" y="4106139"/>
                    <a:pt x="2003601" y="3948543"/>
                    <a:pt x="2036885" y="3871531"/>
                  </a:cubicBezTo>
                  <a:lnTo>
                    <a:pt x="2076379" y="3780149"/>
                  </a:lnTo>
                  <a:cubicBezTo>
                    <a:pt x="2094978" y="3737114"/>
                    <a:pt x="2150832" y="3643535"/>
                    <a:pt x="2181950" y="3603270"/>
                  </a:cubicBezTo>
                  <a:lnTo>
                    <a:pt x="2265518" y="3495142"/>
                  </a:lnTo>
                  <a:cubicBezTo>
                    <a:pt x="2305198" y="3443801"/>
                    <a:pt x="2410037" y="3336406"/>
                    <a:pt x="2465147" y="3290648"/>
                  </a:cubicBezTo>
                  <a:lnTo>
                    <a:pt x="2567449" y="3205705"/>
                  </a:lnTo>
                  <a:cubicBezTo>
                    <a:pt x="2615465" y="3165837"/>
                    <a:pt x="2736307" y="3082263"/>
                    <a:pt x="2795173" y="3048212"/>
                  </a:cubicBezTo>
                  <a:lnTo>
                    <a:pt x="3621841" y="2570027"/>
                  </a:lnTo>
                  <a:cubicBezTo>
                    <a:pt x="3726904" y="2509253"/>
                    <a:pt x="3917423" y="2369459"/>
                    <a:pt x="3996148" y="2295377"/>
                  </a:cubicBezTo>
                  <a:lnTo>
                    <a:pt x="4076314" y="2219939"/>
                  </a:lnTo>
                  <a:cubicBezTo>
                    <a:pt x="4118319" y="2180412"/>
                    <a:pt x="4173519" y="2103003"/>
                    <a:pt x="4192273" y="2057330"/>
                  </a:cubicBezTo>
                  <a:lnTo>
                    <a:pt x="4218105" y="1994414"/>
                  </a:lnTo>
                  <a:cubicBezTo>
                    <a:pt x="4230866" y="1963332"/>
                    <a:pt x="4243937" y="1898684"/>
                    <a:pt x="4243937" y="1866645"/>
                  </a:cubicBezTo>
                  <a:lnTo>
                    <a:pt x="4243937" y="1757070"/>
                  </a:lnTo>
                  <a:cubicBezTo>
                    <a:pt x="4243937" y="1702938"/>
                    <a:pt x="4221852" y="1593707"/>
                    <a:pt x="4200290" y="1541190"/>
                  </a:cubicBezTo>
                  <a:lnTo>
                    <a:pt x="4163727" y="1452138"/>
                  </a:lnTo>
                  <a:cubicBezTo>
                    <a:pt x="4145520" y="1407795"/>
                    <a:pt x="4090907" y="1323571"/>
                    <a:pt x="4054451" y="1283615"/>
                  </a:cubicBezTo>
                  <a:lnTo>
                    <a:pt x="4018013" y="1243677"/>
                  </a:lnTo>
                  <a:cubicBezTo>
                    <a:pt x="3999572" y="1223467"/>
                    <a:pt x="3955363" y="1187781"/>
                    <a:pt x="3928516" y="1171433"/>
                  </a:cubicBezTo>
                  <a:lnTo>
                    <a:pt x="3867590" y="1134336"/>
                  </a:lnTo>
                  <a:cubicBezTo>
                    <a:pt x="3837491" y="1116009"/>
                    <a:pt x="3769279" y="1083580"/>
                    <a:pt x="3732779" y="1070245"/>
                  </a:cubicBezTo>
                  <a:lnTo>
                    <a:pt x="3606139" y="1023979"/>
                  </a:lnTo>
                  <a:cubicBezTo>
                    <a:pt x="3560623" y="1007351"/>
                    <a:pt x="3464155" y="981866"/>
                    <a:pt x="3413117" y="972986"/>
                  </a:cubicBezTo>
                  <a:lnTo>
                    <a:pt x="3362102" y="964111"/>
                  </a:lnTo>
                  <a:cubicBezTo>
                    <a:pt x="3328155" y="958206"/>
                    <a:pt x="3293762" y="955236"/>
                    <a:pt x="3259306" y="955236"/>
                  </a:cubicBezTo>
                  <a:lnTo>
                    <a:pt x="2981699" y="955236"/>
                  </a:lnTo>
                  <a:cubicBezTo>
                    <a:pt x="2898321" y="955236"/>
                    <a:pt x="2735618" y="968503"/>
                    <a:pt x="2655177" y="981861"/>
                  </a:cubicBezTo>
                  <a:lnTo>
                    <a:pt x="2575010" y="995174"/>
                  </a:lnTo>
                  <a:cubicBezTo>
                    <a:pt x="2534044" y="1001977"/>
                    <a:pt x="2460387" y="1021600"/>
                    <a:pt x="2424379" y="1035302"/>
                  </a:cubicBezTo>
                  <a:lnTo>
                    <a:pt x="2343005" y="1066270"/>
                  </a:lnTo>
                  <a:cubicBezTo>
                    <a:pt x="2303345" y="1081363"/>
                    <a:pt x="2226846" y="1118417"/>
                    <a:pt x="2193776" y="1138554"/>
                  </a:cubicBezTo>
                  <a:lnTo>
                    <a:pt x="2111097" y="1188897"/>
                  </a:lnTo>
                  <a:cubicBezTo>
                    <a:pt x="2069032" y="1214510"/>
                    <a:pt x="2000915" y="1269942"/>
                    <a:pt x="1972428" y="1301742"/>
                  </a:cubicBezTo>
                  <a:lnTo>
                    <a:pt x="1912968" y="1368117"/>
                  </a:lnTo>
                  <a:cubicBezTo>
                    <a:pt x="1883729" y="1400757"/>
                    <a:pt x="1837247" y="1471622"/>
                    <a:pt x="1821515" y="1507546"/>
                  </a:cubicBezTo>
                  <a:lnTo>
                    <a:pt x="1779209" y="1604146"/>
                  </a:lnTo>
                  <a:cubicBezTo>
                    <a:pt x="1759037" y="1650204"/>
                    <a:pt x="1731543" y="1752951"/>
                    <a:pt x="1726661" y="1800526"/>
                  </a:cubicBezTo>
                  <a:lnTo>
                    <a:pt x="1717206" y="1892637"/>
                  </a:lnTo>
                  <a:cubicBezTo>
                    <a:pt x="1711753" y="1945764"/>
                    <a:pt x="1668635" y="1987130"/>
                    <a:pt x="1615327" y="1990376"/>
                  </a:cubicBezTo>
                  <a:lnTo>
                    <a:pt x="1482302" y="1998476"/>
                  </a:lnTo>
                  <a:cubicBezTo>
                    <a:pt x="1438363" y="2001151"/>
                    <a:pt x="1394267" y="1999526"/>
                    <a:pt x="1350644" y="1993623"/>
                  </a:cubicBezTo>
                  <a:lnTo>
                    <a:pt x="1285053" y="1984748"/>
                  </a:lnTo>
                  <a:cubicBezTo>
                    <a:pt x="1222758" y="1976319"/>
                    <a:pt x="1083327" y="1965897"/>
                    <a:pt x="1019533" y="1964901"/>
                  </a:cubicBezTo>
                  <a:lnTo>
                    <a:pt x="79504" y="1950225"/>
                  </a:lnTo>
                  <a:cubicBezTo>
                    <a:pt x="43701" y="1949666"/>
                    <a:pt x="13844" y="1922686"/>
                    <a:pt x="9672" y="1887122"/>
                  </a:cubicBezTo>
                  <a:lnTo>
                    <a:pt x="2385" y="1824997"/>
                  </a:lnTo>
                  <a:cubicBezTo>
                    <a:pt x="-4770" y="1764000"/>
                    <a:pt x="4931" y="1638191"/>
                    <a:pt x="21442" y="1577872"/>
                  </a:cubicBezTo>
                  <a:lnTo>
                    <a:pt x="48353" y="1479557"/>
                  </a:lnTo>
                  <a:cubicBezTo>
                    <a:pt x="60763" y="1434218"/>
                    <a:pt x="103156" y="1330290"/>
                    <a:pt x="127028" y="1286685"/>
                  </a:cubicBezTo>
                  <a:lnTo>
                    <a:pt x="188600" y="1174211"/>
                  </a:lnTo>
                  <a:cubicBezTo>
                    <a:pt x="216650" y="1122972"/>
                    <a:pt x="297581" y="1004005"/>
                    <a:pt x="337250" y="955696"/>
                  </a:cubicBezTo>
                  <a:lnTo>
                    <a:pt x="410317" y="866715"/>
                  </a:lnTo>
                  <a:cubicBezTo>
                    <a:pt x="444655" y="824900"/>
                    <a:pt x="535348" y="735548"/>
                    <a:pt x="581416" y="698147"/>
                  </a:cubicBezTo>
                  <a:lnTo>
                    <a:pt x="663583" y="631439"/>
                  </a:lnTo>
                  <a:cubicBezTo>
                    <a:pt x="701015" y="601050"/>
                    <a:pt x="798469" y="532631"/>
                    <a:pt x="842584" y="505770"/>
                  </a:cubicBezTo>
                  <a:lnTo>
                    <a:pt x="939924" y="446500"/>
                  </a:lnTo>
                  <a:cubicBezTo>
                    <a:pt x="987366" y="417613"/>
                    <a:pt x="1097107" y="364456"/>
                    <a:pt x="1154001" y="342805"/>
                  </a:cubicBezTo>
                  <a:lnTo>
                    <a:pt x="1425518" y="239477"/>
                  </a:lnTo>
                  <a:cubicBezTo>
                    <a:pt x="1463904" y="224868"/>
                    <a:pt x="1548200" y="200694"/>
                    <a:pt x="1591144" y="191977"/>
                  </a:cubicBezTo>
                  <a:lnTo>
                    <a:pt x="1656090" y="178796"/>
                  </a:lnTo>
                  <a:cubicBezTo>
                    <a:pt x="1670650" y="175841"/>
                    <a:pt x="1683747" y="167959"/>
                    <a:pt x="1693175" y="156477"/>
                  </a:cubicBezTo>
                  <a:lnTo>
                    <a:pt x="1693175" y="156477"/>
                  </a:lnTo>
                  <a:cubicBezTo>
                    <a:pt x="1702559" y="145049"/>
                    <a:pt x="1715839" y="137496"/>
                    <a:pt x="1730458" y="135270"/>
                  </a:cubicBezTo>
                  <a:lnTo>
                    <a:pt x="2151292" y="71209"/>
                  </a:lnTo>
                  <a:cubicBezTo>
                    <a:pt x="2267217" y="53563"/>
                    <a:pt x="2550990" y="22510"/>
                    <a:pt x="2669752" y="14475"/>
                  </a:cubicBezTo>
                  <a:lnTo>
                    <a:pt x="2800935" y="5600"/>
                  </a:lnTo>
                  <a:cubicBezTo>
                    <a:pt x="2861511" y="1502"/>
                    <a:pt x="3003075" y="-1217"/>
                    <a:pt x="3063957" y="548"/>
                  </a:cubicBezTo>
                  <a:lnTo>
                    <a:pt x="3304128" y="7512"/>
                  </a:lnTo>
                  <a:cubicBezTo>
                    <a:pt x="3415187" y="10731"/>
                    <a:pt x="3670785" y="30689"/>
                    <a:pt x="3779585" y="44636"/>
                  </a:cubicBezTo>
                  <a:lnTo>
                    <a:pt x="3938882" y="65056"/>
                  </a:lnTo>
                  <a:cubicBezTo>
                    <a:pt x="4014408" y="74738"/>
                    <a:pt x="4177077" y="105704"/>
                    <a:pt x="4248211" y="123941"/>
                  </a:cubicBezTo>
                  <a:lnTo>
                    <a:pt x="4450134" y="175709"/>
                  </a:lnTo>
                  <a:cubicBezTo>
                    <a:pt x="4545754" y="200224"/>
                    <a:pt x="4748029" y="266435"/>
                    <a:pt x="4834354" y="301477"/>
                  </a:cubicBezTo>
                  <a:lnTo>
                    <a:pt x="4961843" y="353229"/>
                  </a:lnTo>
                  <a:cubicBezTo>
                    <a:pt x="5024334" y="378595"/>
                    <a:pt x="5142487" y="439835"/>
                    <a:pt x="5193592" y="473347"/>
                  </a:cubicBezTo>
                  <a:lnTo>
                    <a:pt x="5338985" y="568686"/>
                  </a:lnTo>
                  <a:cubicBezTo>
                    <a:pt x="5399843" y="608592"/>
                    <a:pt x="5522316" y="705164"/>
                    <a:pt x="5570333" y="751109"/>
                  </a:cubicBezTo>
                  <a:lnTo>
                    <a:pt x="5621348" y="799922"/>
                  </a:lnTo>
                  <a:cubicBezTo>
                    <a:pt x="5645857" y="823373"/>
                    <a:pt x="5689699" y="876883"/>
                    <a:pt x="5705727" y="902910"/>
                  </a:cubicBezTo>
                  <a:lnTo>
                    <a:pt x="5831223" y="1106680"/>
                  </a:lnTo>
                  <a:cubicBezTo>
                    <a:pt x="5881023" y="1187540"/>
                    <a:pt x="5957415" y="1366840"/>
                    <a:pt x="5978455" y="1452242"/>
                  </a:cubicBezTo>
                  <a:lnTo>
                    <a:pt x="6000318" y="1540993"/>
                  </a:lnTo>
                  <a:cubicBezTo>
                    <a:pt x="6010710" y="1583181"/>
                    <a:pt x="6018851" y="1676779"/>
                    <a:pt x="6015488" y="1719395"/>
                  </a:cubicBezTo>
                  <a:lnTo>
                    <a:pt x="6002506" y="1893307"/>
                  </a:lnTo>
                  <a:cubicBezTo>
                    <a:pt x="5998104" y="1952283"/>
                    <a:pt x="5969618" y="2086773"/>
                    <a:pt x="5949302" y="2144500"/>
                  </a:cubicBezTo>
                  <a:lnTo>
                    <a:pt x="5927439" y="2206626"/>
                  </a:lnTo>
                  <a:cubicBezTo>
                    <a:pt x="5917563" y="2234691"/>
                    <a:pt x="5886334" y="2301556"/>
                    <a:pt x="5870480" y="2328586"/>
                  </a:cubicBezTo>
                  <a:lnTo>
                    <a:pt x="5815149" y="2422921"/>
                  </a:lnTo>
                  <a:cubicBezTo>
                    <a:pt x="5789475" y="2466691"/>
                    <a:pt x="5716994" y="2564190"/>
                    <a:pt x="5679924" y="2604819"/>
                  </a:cubicBezTo>
                  <a:lnTo>
                    <a:pt x="5574113" y="2720789"/>
                  </a:lnTo>
                  <a:cubicBezTo>
                    <a:pt x="5522699" y="2777139"/>
                    <a:pt x="5393614" y="2887586"/>
                    <a:pt x="5323022" y="2935626"/>
                  </a:cubicBezTo>
                  <a:lnTo>
                    <a:pt x="5147873" y="3054819"/>
                  </a:lnTo>
                  <a:cubicBezTo>
                    <a:pt x="5071670" y="3106678"/>
                    <a:pt x="4864363" y="3235737"/>
                    <a:pt x="4780903" y="3283276"/>
                  </a:cubicBezTo>
                  <a:lnTo>
                    <a:pt x="4198957" y="3614759"/>
                  </a:lnTo>
                  <a:cubicBezTo>
                    <a:pt x="4136534" y="3650316"/>
                    <a:pt x="4016016" y="3734880"/>
                    <a:pt x="3966996" y="3777519"/>
                  </a:cubicBezTo>
                  <a:lnTo>
                    <a:pt x="3915981" y="3821895"/>
                  </a:lnTo>
                  <a:cubicBezTo>
                    <a:pt x="3890244" y="3844282"/>
                    <a:pt x="3850405" y="3891603"/>
                    <a:pt x="3835578" y="3917397"/>
                  </a:cubicBezTo>
                  <a:lnTo>
                    <a:pt x="3748242" y="4069335"/>
                  </a:lnTo>
                  <a:cubicBezTo>
                    <a:pt x="3704624" y="4145217"/>
                    <a:pt x="3650756" y="4301619"/>
                    <a:pt x="3640629" y="4381777"/>
                  </a:cubicBezTo>
                  <a:lnTo>
                    <a:pt x="3621615" y="4532279"/>
                  </a:lnTo>
                  <a:cubicBezTo>
                    <a:pt x="3611348" y="4613552"/>
                    <a:pt x="3552660" y="4745199"/>
                    <a:pt x="3494029" y="4818479"/>
                  </a:cubicBezTo>
                  <a:lnTo>
                    <a:pt x="3133929" y="5268545"/>
                  </a:lnTo>
                  <a:cubicBezTo>
                    <a:pt x="3115374" y="5291734"/>
                    <a:pt x="3109943" y="5322791"/>
                    <a:pt x="3119526" y="5350902"/>
                  </a:cubicBezTo>
                  <a:cubicBezTo>
                    <a:pt x="3129109" y="5379012"/>
                    <a:pt x="3152379" y="5400284"/>
                    <a:pt x="3181234" y="5407312"/>
                  </a:cubicBezTo>
                  <a:close/>
                </a:path>
              </a:pathLst>
            </a:custGeom>
            <a:solidFill>
              <a:srgbClr val="8B2722"/>
            </a:solidFill>
            <a:ln cap="sq">
              <a:noFill/>
              <a:prstDash val="solid"/>
              <a:miter/>
            </a:ln>
          </p:spPr>
          <p:txBody>
            <a:bodyPr/>
            <a:lstStyle/>
            <a:p>
              <a:endParaRPr lang="en-GB"/>
            </a:p>
          </p:txBody>
        </p:sp>
        <p:sp>
          <p:nvSpPr>
            <p:cNvPr id="18" name="TextBox 18"/>
            <p:cNvSpPr txBox="1"/>
            <p:nvPr/>
          </p:nvSpPr>
          <p:spPr>
            <a:xfrm>
              <a:off x="0" y="0"/>
              <a:ext cx="6028679" cy="6813168"/>
            </a:xfrm>
            <a:prstGeom prst="rect">
              <a:avLst/>
            </a:prstGeom>
          </p:spPr>
          <p:txBody>
            <a:bodyPr lIns="50800" tIns="50800" rIns="50800" bIns="50800" rtlCol="0" anchor="ctr"/>
            <a:lstStyle/>
            <a:p>
              <a:pPr algn="ctr">
                <a:lnSpc>
                  <a:spcPts val="3362"/>
                </a:lnSpc>
              </a:pPr>
              <a:endParaRPr/>
            </a:p>
          </p:txBody>
        </p:sp>
      </p:grpSp>
      <p:grpSp>
        <p:nvGrpSpPr>
          <p:cNvPr id="19" name="Group 19"/>
          <p:cNvGrpSpPr/>
          <p:nvPr/>
        </p:nvGrpSpPr>
        <p:grpSpPr>
          <a:xfrm rot="1094977">
            <a:off x="8833406" y="361075"/>
            <a:ext cx="531597" cy="600772"/>
            <a:chOff x="0" y="0"/>
            <a:chExt cx="6028679" cy="6813168"/>
          </a:xfrm>
        </p:grpSpPr>
        <p:sp>
          <p:nvSpPr>
            <p:cNvPr id="20" name="Freeform 20"/>
            <p:cNvSpPr/>
            <p:nvPr/>
          </p:nvSpPr>
          <p:spPr>
            <a:xfrm>
              <a:off x="12191" y="3275"/>
              <a:ext cx="6016257" cy="6815071"/>
            </a:xfrm>
            <a:custGeom>
              <a:avLst/>
              <a:gdLst/>
              <a:ahLst/>
              <a:cxnLst/>
              <a:rect l="l" t="t" r="r" b="b"/>
              <a:pathLst>
                <a:path w="6016257" h="6815071">
                  <a:moveTo>
                    <a:pt x="3181234" y="5407312"/>
                  </a:moveTo>
                  <a:lnTo>
                    <a:pt x="3313746" y="5439586"/>
                  </a:lnTo>
                  <a:cubicBezTo>
                    <a:pt x="3408379" y="5462636"/>
                    <a:pt x="3545107" y="5517531"/>
                    <a:pt x="3617178" y="5561416"/>
                  </a:cubicBezTo>
                  <a:lnTo>
                    <a:pt x="3682769" y="5601353"/>
                  </a:lnTo>
                  <a:cubicBezTo>
                    <a:pt x="3716963" y="5622174"/>
                    <a:pt x="3768217" y="5665473"/>
                    <a:pt x="3789844" y="5691809"/>
                  </a:cubicBezTo>
                  <a:lnTo>
                    <a:pt x="3871132" y="5790801"/>
                  </a:lnTo>
                  <a:cubicBezTo>
                    <a:pt x="3915695" y="5845069"/>
                    <a:pt x="3957544" y="5939701"/>
                    <a:pt x="3963759" y="6000256"/>
                  </a:cubicBezTo>
                  <a:lnTo>
                    <a:pt x="3972666" y="6087027"/>
                  </a:lnTo>
                  <a:cubicBezTo>
                    <a:pt x="3977550" y="6134608"/>
                    <a:pt x="3960110" y="6210825"/>
                    <a:pt x="3934051" y="6255781"/>
                  </a:cubicBezTo>
                  <a:lnTo>
                    <a:pt x="3870357" y="6365666"/>
                  </a:lnTo>
                  <a:cubicBezTo>
                    <a:pt x="3836611" y="6423887"/>
                    <a:pt x="3749685" y="6517954"/>
                    <a:pt x="3685476" y="6565739"/>
                  </a:cubicBezTo>
                  <a:lnTo>
                    <a:pt x="3614888" y="6618271"/>
                  </a:lnTo>
                  <a:cubicBezTo>
                    <a:pt x="3577973" y="6645743"/>
                    <a:pt x="3499206" y="6687964"/>
                    <a:pt x="3449771" y="6706777"/>
                  </a:cubicBezTo>
                  <a:lnTo>
                    <a:pt x="3380428" y="6733166"/>
                  </a:lnTo>
                  <a:cubicBezTo>
                    <a:pt x="3344994" y="6746650"/>
                    <a:pt x="3272510" y="6765960"/>
                    <a:pt x="3232197" y="6772655"/>
                  </a:cubicBezTo>
                  <a:lnTo>
                    <a:pt x="3111308" y="6792730"/>
                  </a:lnTo>
                  <a:cubicBezTo>
                    <a:pt x="3050657" y="6802802"/>
                    <a:pt x="2927982" y="6815072"/>
                    <a:pt x="2865116" y="6815072"/>
                  </a:cubicBezTo>
                  <a:lnTo>
                    <a:pt x="2728909" y="6815072"/>
                  </a:lnTo>
                  <a:cubicBezTo>
                    <a:pt x="2689543" y="6815072"/>
                    <a:pt x="2650248" y="6811723"/>
                    <a:pt x="2611449" y="6805063"/>
                  </a:cubicBezTo>
                  <a:lnTo>
                    <a:pt x="2553146" y="6795054"/>
                  </a:lnTo>
                  <a:cubicBezTo>
                    <a:pt x="2495144" y="6786225"/>
                    <a:pt x="2383509" y="6759692"/>
                    <a:pt x="2331022" y="6742260"/>
                  </a:cubicBezTo>
                  <a:lnTo>
                    <a:pt x="2223447" y="6706531"/>
                  </a:lnTo>
                  <a:cubicBezTo>
                    <a:pt x="2166224" y="6687526"/>
                    <a:pt x="2078104" y="6644522"/>
                    <a:pt x="2035182" y="6614652"/>
                  </a:cubicBezTo>
                  <a:lnTo>
                    <a:pt x="1973496" y="6571727"/>
                  </a:lnTo>
                  <a:cubicBezTo>
                    <a:pt x="1940408" y="6548701"/>
                    <a:pt x="1896799" y="6503991"/>
                    <a:pt x="1879428" y="6475281"/>
                  </a:cubicBezTo>
                  <a:lnTo>
                    <a:pt x="1778296" y="6308138"/>
                  </a:lnTo>
                  <a:cubicBezTo>
                    <a:pt x="1740761" y="6246104"/>
                    <a:pt x="1707751" y="6133407"/>
                    <a:pt x="1707751" y="6067296"/>
                  </a:cubicBezTo>
                  <a:lnTo>
                    <a:pt x="1707751" y="6005170"/>
                  </a:lnTo>
                  <a:cubicBezTo>
                    <a:pt x="1707751" y="5972327"/>
                    <a:pt x="1723926" y="5915469"/>
                    <a:pt x="1742068" y="5884538"/>
                  </a:cubicBezTo>
                  <a:lnTo>
                    <a:pt x="1797789" y="5789540"/>
                  </a:lnTo>
                  <a:cubicBezTo>
                    <a:pt x="1828216" y="5737664"/>
                    <a:pt x="1904094" y="5660661"/>
                    <a:pt x="1964950" y="5619900"/>
                  </a:cubicBezTo>
                  <a:lnTo>
                    <a:pt x="2054987" y="5559595"/>
                  </a:lnTo>
                  <a:cubicBezTo>
                    <a:pt x="2104913" y="5526156"/>
                    <a:pt x="2199655" y="5484737"/>
                    <a:pt x="2267652" y="5466623"/>
                  </a:cubicBezTo>
                  <a:lnTo>
                    <a:pt x="2439551" y="5420830"/>
                  </a:lnTo>
                  <a:cubicBezTo>
                    <a:pt x="2476133" y="5411085"/>
                    <a:pt x="2505005" y="5382999"/>
                    <a:pt x="2515755" y="5346699"/>
                  </a:cubicBezTo>
                  <a:cubicBezTo>
                    <a:pt x="2526505" y="5310399"/>
                    <a:pt x="2517583" y="5271120"/>
                    <a:pt x="2492206" y="5243026"/>
                  </a:cubicBezTo>
                  <a:lnTo>
                    <a:pt x="2222991" y="4944984"/>
                  </a:lnTo>
                  <a:cubicBezTo>
                    <a:pt x="2076275" y="4782557"/>
                    <a:pt x="1970115" y="4530900"/>
                    <a:pt x="1970115" y="4345526"/>
                  </a:cubicBezTo>
                  <a:lnTo>
                    <a:pt x="1970115" y="4185774"/>
                  </a:lnTo>
                  <a:cubicBezTo>
                    <a:pt x="1970115" y="4106139"/>
                    <a:pt x="2003601" y="3948543"/>
                    <a:pt x="2036885" y="3871531"/>
                  </a:cubicBezTo>
                  <a:lnTo>
                    <a:pt x="2076379" y="3780149"/>
                  </a:lnTo>
                  <a:cubicBezTo>
                    <a:pt x="2094978" y="3737114"/>
                    <a:pt x="2150832" y="3643535"/>
                    <a:pt x="2181950" y="3603270"/>
                  </a:cubicBezTo>
                  <a:lnTo>
                    <a:pt x="2265518" y="3495142"/>
                  </a:lnTo>
                  <a:cubicBezTo>
                    <a:pt x="2305198" y="3443801"/>
                    <a:pt x="2410037" y="3336406"/>
                    <a:pt x="2465147" y="3290648"/>
                  </a:cubicBezTo>
                  <a:lnTo>
                    <a:pt x="2567449" y="3205705"/>
                  </a:lnTo>
                  <a:cubicBezTo>
                    <a:pt x="2615465" y="3165837"/>
                    <a:pt x="2736307" y="3082263"/>
                    <a:pt x="2795173" y="3048212"/>
                  </a:cubicBezTo>
                  <a:lnTo>
                    <a:pt x="3621841" y="2570027"/>
                  </a:lnTo>
                  <a:cubicBezTo>
                    <a:pt x="3726904" y="2509253"/>
                    <a:pt x="3917423" y="2369459"/>
                    <a:pt x="3996148" y="2295377"/>
                  </a:cubicBezTo>
                  <a:lnTo>
                    <a:pt x="4076314" y="2219939"/>
                  </a:lnTo>
                  <a:cubicBezTo>
                    <a:pt x="4118319" y="2180412"/>
                    <a:pt x="4173519" y="2103003"/>
                    <a:pt x="4192273" y="2057330"/>
                  </a:cubicBezTo>
                  <a:lnTo>
                    <a:pt x="4218105" y="1994414"/>
                  </a:lnTo>
                  <a:cubicBezTo>
                    <a:pt x="4230866" y="1963332"/>
                    <a:pt x="4243937" y="1898684"/>
                    <a:pt x="4243937" y="1866645"/>
                  </a:cubicBezTo>
                  <a:lnTo>
                    <a:pt x="4243937" y="1757070"/>
                  </a:lnTo>
                  <a:cubicBezTo>
                    <a:pt x="4243937" y="1702938"/>
                    <a:pt x="4221852" y="1593707"/>
                    <a:pt x="4200290" y="1541190"/>
                  </a:cubicBezTo>
                  <a:lnTo>
                    <a:pt x="4163727" y="1452138"/>
                  </a:lnTo>
                  <a:cubicBezTo>
                    <a:pt x="4145520" y="1407795"/>
                    <a:pt x="4090907" y="1323571"/>
                    <a:pt x="4054451" y="1283615"/>
                  </a:cubicBezTo>
                  <a:lnTo>
                    <a:pt x="4018013" y="1243677"/>
                  </a:lnTo>
                  <a:cubicBezTo>
                    <a:pt x="3999572" y="1223467"/>
                    <a:pt x="3955363" y="1187781"/>
                    <a:pt x="3928516" y="1171433"/>
                  </a:cubicBezTo>
                  <a:lnTo>
                    <a:pt x="3867590" y="1134336"/>
                  </a:lnTo>
                  <a:cubicBezTo>
                    <a:pt x="3837491" y="1116009"/>
                    <a:pt x="3769279" y="1083580"/>
                    <a:pt x="3732779" y="1070245"/>
                  </a:cubicBezTo>
                  <a:lnTo>
                    <a:pt x="3606139" y="1023979"/>
                  </a:lnTo>
                  <a:cubicBezTo>
                    <a:pt x="3560623" y="1007351"/>
                    <a:pt x="3464155" y="981866"/>
                    <a:pt x="3413117" y="972986"/>
                  </a:cubicBezTo>
                  <a:lnTo>
                    <a:pt x="3362102" y="964111"/>
                  </a:lnTo>
                  <a:cubicBezTo>
                    <a:pt x="3328155" y="958206"/>
                    <a:pt x="3293762" y="955236"/>
                    <a:pt x="3259306" y="955236"/>
                  </a:cubicBezTo>
                  <a:lnTo>
                    <a:pt x="2981699" y="955236"/>
                  </a:lnTo>
                  <a:cubicBezTo>
                    <a:pt x="2898321" y="955236"/>
                    <a:pt x="2735618" y="968503"/>
                    <a:pt x="2655177" y="981861"/>
                  </a:cubicBezTo>
                  <a:lnTo>
                    <a:pt x="2575010" y="995174"/>
                  </a:lnTo>
                  <a:cubicBezTo>
                    <a:pt x="2534044" y="1001977"/>
                    <a:pt x="2460387" y="1021600"/>
                    <a:pt x="2424379" y="1035302"/>
                  </a:cubicBezTo>
                  <a:lnTo>
                    <a:pt x="2343005" y="1066270"/>
                  </a:lnTo>
                  <a:cubicBezTo>
                    <a:pt x="2303345" y="1081363"/>
                    <a:pt x="2226846" y="1118417"/>
                    <a:pt x="2193776" y="1138554"/>
                  </a:cubicBezTo>
                  <a:lnTo>
                    <a:pt x="2111097" y="1188897"/>
                  </a:lnTo>
                  <a:cubicBezTo>
                    <a:pt x="2069032" y="1214510"/>
                    <a:pt x="2000915" y="1269942"/>
                    <a:pt x="1972428" y="1301742"/>
                  </a:cubicBezTo>
                  <a:lnTo>
                    <a:pt x="1912968" y="1368117"/>
                  </a:lnTo>
                  <a:cubicBezTo>
                    <a:pt x="1883729" y="1400757"/>
                    <a:pt x="1837247" y="1471622"/>
                    <a:pt x="1821515" y="1507546"/>
                  </a:cubicBezTo>
                  <a:lnTo>
                    <a:pt x="1779209" y="1604146"/>
                  </a:lnTo>
                  <a:cubicBezTo>
                    <a:pt x="1759037" y="1650204"/>
                    <a:pt x="1731543" y="1752951"/>
                    <a:pt x="1726661" y="1800526"/>
                  </a:cubicBezTo>
                  <a:lnTo>
                    <a:pt x="1717206" y="1892637"/>
                  </a:lnTo>
                  <a:cubicBezTo>
                    <a:pt x="1711753" y="1945764"/>
                    <a:pt x="1668635" y="1987130"/>
                    <a:pt x="1615327" y="1990376"/>
                  </a:cubicBezTo>
                  <a:lnTo>
                    <a:pt x="1482302" y="1998476"/>
                  </a:lnTo>
                  <a:cubicBezTo>
                    <a:pt x="1438363" y="2001151"/>
                    <a:pt x="1394267" y="1999526"/>
                    <a:pt x="1350644" y="1993623"/>
                  </a:cubicBezTo>
                  <a:lnTo>
                    <a:pt x="1285053" y="1984748"/>
                  </a:lnTo>
                  <a:cubicBezTo>
                    <a:pt x="1222758" y="1976319"/>
                    <a:pt x="1083327" y="1965897"/>
                    <a:pt x="1019533" y="1964901"/>
                  </a:cubicBezTo>
                  <a:lnTo>
                    <a:pt x="79504" y="1950225"/>
                  </a:lnTo>
                  <a:cubicBezTo>
                    <a:pt x="43701" y="1949666"/>
                    <a:pt x="13844" y="1922686"/>
                    <a:pt x="9672" y="1887122"/>
                  </a:cubicBezTo>
                  <a:lnTo>
                    <a:pt x="2385" y="1824997"/>
                  </a:lnTo>
                  <a:cubicBezTo>
                    <a:pt x="-4770" y="1764000"/>
                    <a:pt x="4931" y="1638191"/>
                    <a:pt x="21442" y="1577872"/>
                  </a:cubicBezTo>
                  <a:lnTo>
                    <a:pt x="48353" y="1479557"/>
                  </a:lnTo>
                  <a:cubicBezTo>
                    <a:pt x="60763" y="1434218"/>
                    <a:pt x="103156" y="1330290"/>
                    <a:pt x="127028" y="1286685"/>
                  </a:cubicBezTo>
                  <a:lnTo>
                    <a:pt x="188600" y="1174211"/>
                  </a:lnTo>
                  <a:cubicBezTo>
                    <a:pt x="216650" y="1122972"/>
                    <a:pt x="297581" y="1004005"/>
                    <a:pt x="337250" y="955696"/>
                  </a:cubicBezTo>
                  <a:lnTo>
                    <a:pt x="410317" y="866715"/>
                  </a:lnTo>
                  <a:cubicBezTo>
                    <a:pt x="444655" y="824900"/>
                    <a:pt x="535348" y="735548"/>
                    <a:pt x="581416" y="698147"/>
                  </a:cubicBezTo>
                  <a:lnTo>
                    <a:pt x="663583" y="631439"/>
                  </a:lnTo>
                  <a:cubicBezTo>
                    <a:pt x="701015" y="601050"/>
                    <a:pt x="798469" y="532631"/>
                    <a:pt x="842584" y="505770"/>
                  </a:cubicBezTo>
                  <a:lnTo>
                    <a:pt x="939924" y="446500"/>
                  </a:lnTo>
                  <a:cubicBezTo>
                    <a:pt x="987366" y="417613"/>
                    <a:pt x="1097107" y="364456"/>
                    <a:pt x="1154001" y="342805"/>
                  </a:cubicBezTo>
                  <a:lnTo>
                    <a:pt x="1425518" y="239477"/>
                  </a:lnTo>
                  <a:cubicBezTo>
                    <a:pt x="1463904" y="224868"/>
                    <a:pt x="1548200" y="200694"/>
                    <a:pt x="1591144" y="191977"/>
                  </a:cubicBezTo>
                  <a:lnTo>
                    <a:pt x="1656090" y="178796"/>
                  </a:lnTo>
                  <a:cubicBezTo>
                    <a:pt x="1670650" y="175841"/>
                    <a:pt x="1683747" y="167959"/>
                    <a:pt x="1693175" y="156477"/>
                  </a:cubicBezTo>
                  <a:lnTo>
                    <a:pt x="1693175" y="156477"/>
                  </a:lnTo>
                  <a:cubicBezTo>
                    <a:pt x="1702559" y="145049"/>
                    <a:pt x="1715839" y="137496"/>
                    <a:pt x="1730458" y="135270"/>
                  </a:cubicBezTo>
                  <a:lnTo>
                    <a:pt x="2151292" y="71209"/>
                  </a:lnTo>
                  <a:cubicBezTo>
                    <a:pt x="2267217" y="53563"/>
                    <a:pt x="2550990" y="22510"/>
                    <a:pt x="2669752" y="14475"/>
                  </a:cubicBezTo>
                  <a:lnTo>
                    <a:pt x="2800935" y="5600"/>
                  </a:lnTo>
                  <a:cubicBezTo>
                    <a:pt x="2861511" y="1502"/>
                    <a:pt x="3003075" y="-1217"/>
                    <a:pt x="3063957" y="548"/>
                  </a:cubicBezTo>
                  <a:lnTo>
                    <a:pt x="3304128" y="7512"/>
                  </a:lnTo>
                  <a:cubicBezTo>
                    <a:pt x="3415187" y="10731"/>
                    <a:pt x="3670785" y="30689"/>
                    <a:pt x="3779585" y="44636"/>
                  </a:cubicBezTo>
                  <a:lnTo>
                    <a:pt x="3938882" y="65056"/>
                  </a:lnTo>
                  <a:cubicBezTo>
                    <a:pt x="4014408" y="74738"/>
                    <a:pt x="4177077" y="105704"/>
                    <a:pt x="4248211" y="123941"/>
                  </a:cubicBezTo>
                  <a:lnTo>
                    <a:pt x="4450134" y="175709"/>
                  </a:lnTo>
                  <a:cubicBezTo>
                    <a:pt x="4545754" y="200224"/>
                    <a:pt x="4748029" y="266435"/>
                    <a:pt x="4834354" y="301477"/>
                  </a:cubicBezTo>
                  <a:lnTo>
                    <a:pt x="4961843" y="353229"/>
                  </a:lnTo>
                  <a:cubicBezTo>
                    <a:pt x="5024334" y="378595"/>
                    <a:pt x="5142487" y="439835"/>
                    <a:pt x="5193592" y="473347"/>
                  </a:cubicBezTo>
                  <a:lnTo>
                    <a:pt x="5338985" y="568686"/>
                  </a:lnTo>
                  <a:cubicBezTo>
                    <a:pt x="5399843" y="608592"/>
                    <a:pt x="5522316" y="705164"/>
                    <a:pt x="5570333" y="751109"/>
                  </a:cubicBezTo>
                  <a:lnTo>
                    <a:pt x="5621348" y="799922"/>
                  </a:lnTo>
                  <a:cubicBezTo>
                    <a:pt x="5645857" y="823373"/>
                    <a:pt x="5689699" y="876883"/>
                    <a:pt x="5705727" y="902910"/>
                  </a:cubicBezTo>
                  <a:lnTo>
                    <a:pt x="5831223" y="1106680"/>
                  </a:lnTo>
                  <a:cubicBezTo>
                    <a:pt x="5881023" y="1187540"/>
                    <a:pt x="5957415" y="1366840"/>
                    <a:pt x="5978455" y="1452242"/>
                  </a:cubicBezTo>
                  <a:lnTo>
                    <a:pt x="6000318" y="1540993"/>
                  </a:lnTo>
                  <a:cubicBezTo>
                    <a:pt x="6010710" y="1583181"/>
                    <a:pt x="6018851" y="1676779"/>
                    <a:pt x="6015488" y="1719395"/>
                  </a:cubicBezTo>
                  <a:lnTo>
                    <a:pt x="6002506" y="1893307"/>
                  </a:lnTo>
                  <a:cubicBezTo>
                    <a:pt x="5998104" y="1952283"/>
                    <a:pt x="5969618" y="2086773"/>
                    <a:pt x="5949302" y="2144500"/>
                  </a:cubicBezTo>
                  <a:lnTo>
                    <a:pt x="5927439" y="2206626"/>
                  </a:lnTo>
                  <a:cubicBezTo>
                    <a:pt x="5917563" y="2234691"/>
                    <a:pt x="5886334" y="2301556"/>
                    <a:pt x="5870480" y="2328586"/>
                  </a:cubicBezTo>
                  <a:lnTo>
                    <a:pt x="5815149" y="2422921"/>
                  </a:lnTo>
                  <a:cubicBezTo>
                    <a:pt x="5789475" y="2466691"/>
                    <a:pt x="5716994" y="2564190"/>
                    <a:pt x="5679924" y="2604819"/>
                  </a:cubicBezTo>
                  <a:lnTo>
                    <a:pt x="5574113" y="2720789"/>
                  </a:lnTo>
                  <a:cubicBezTo>
                    <a:pt x="5522699" y="2777139"/>
                    <a:pt x="5393614" y="2887586"/>
                    <a:pt x="5323022" y="2935626"/>
                  </a:cubicBezTo>
                  <a:lnTo>
                    <a:pt x="5147873" y="3054819"/>
                  </a:lnTo>
                  <a:cubicBezTo>
                    <a:pt x="5071670" y="3106678"/>
                    <a:pt x="4864363" y="3235737"/>
                    <a:pt x="4780903" y="3283276"/>
                  </a:cubicBezTo>
                  <a:lnTo>
                    <a:pt x="4198957" y="3614759"/>
                  </a:lnTo>
                  <a:cubicBezTo>
                    <a:pt x="4136534" y="3650316"/>
                    <a:pt x="4016016" y="3734880"/>
                    <a:pt x="3966996" y="3777519"/>
                  </a:cubicBezTo>
                  <a:lnTo>
                    <a:pt x="3915981" y="3821895"/>
                  </a:lnTo>
                  <a:cubicBezTo>
                    <a:pt x="3890244" y="3844282"/>
                    <a:pt x="3850405" y="3891603"/>
                    <a:pt x="3835578" y="3917397"/>
                  </a:cubicBezTo>
                  <a:lnTo>
                    <a:pt x="3748242" y="4069335"/>
                  </a:lnTo>
                  <a:cubicBezTo>
                    <a:pt x="3704624" y="4145217"/>
                    <a:pt x="3650756" y="4301619"/>
                    <a:pt x="3640629" y="4381777"/>
                  </a:cubicBezTo>
                  <a:lnTo>
                    <a:pt x="3621615" y="4532279"/>
                  </a:lnTo>
                  <a:cubicBezTo>
                    <a:pt x="3611348" y="4613552"/>
                    <a:pt x="3552660" y="4745199"/>
                    <a:pt x="3494029" y="4818479"/>
                  </a:cubicBezTo>
                  <a:lnTo>
                    <a:pt x="3133929" y="5268545"/>
                  </a:lnTo>
                  <a:cubicBezTo>
                    <a:pt x="3115374" y="5291734"/>
                    <a:pt x="3109943" y="5322791"/>
                    <a:pt x="3119526" y="5350902"/>
                  </a:cubicBezTo>
                  <a:cubicBezTo>
                    <a:pt x="3129109" y="5379012"/>
                    <a:pt x="3152379" y="5400284"/>
                    <a:pt x="3181234" y="5407312"/>
                  </a:cubicBezTo>
                  <a:close/>
                </a:path>
              </a:pathLst>
            </a:custGeom>
            <a:solidFill>
              <a:srgbClr val="8B2722"/>
            </a:solidFill>
            <a:ln cap="sq">
              <a:noFill/>
              <a:prstDash val="solid"/>
              <a:miter/>
            </a:ln>
          </p:spPr>
          <p:txBody>
            <a:bodyPr/>
            <a:lstStyle/>
            <a:p>
              <a:endParaRPr lang="en-GB"/>
            </a:p>
          </p:txBody>
        </p:sp>
        <p:sp>
          <p:nvSpPr>
            <p:cNvPr id="21" name="TextBox 21"/>
            <p:cNvSpPr txBox="1"/>
            <p:nvPr/>
          </p:nvSpPr>
          <p:spPr>
            <a:xfrm>
              <a:off x="0" y="0"/>
              <a:ext cx="6028679" cy="6813168"/>
            </a:xfrm>
            <a:prstGeom prst="rect">
              <a:avLst/>
            </a:prstGeom>
          </p:spPr>
          <p:txBody>
            <a:bodyPr lIns="50800" tIns="50800" rIns="50800" bIns="50800" rtlCol="0" anchor="ctr"/>
            <a:lstStyle/>
            <a:p>
              <a:pPr algn="ctr">
                <a:lnSpc>
                  <a:spcPts val="3362"/>
                </a:lnSpc>
              </a:pPr>
              <a:endParaRPr/>
            </a:p>
          </p:txBody>
        </p:sp>
      </p:grpSp>
      <p:sp>
        <p:nvSpPr>
          <p:cNvPr id="22" name="TextBox 22"/>
          <p:cNvSpPr txBox="1"/>
          <p:nvPr/>
        </p:nvSpPr>
        <p:spPr>
          <a:xfrm>
            <a:off x="105423" y="2881686"/>
            <a:ext cx="5266245" cy="2713860"/>
          </a:xfrm>
          <a:prstGeom prst="rect">
            <a:avLst/>
          </a:prstGeom>
        </p:spPr>
        <p:txBody>
          <a:bodyPr lIns="0" tIns="0" rIns="0" bIns="0" rtlCol="0" anchor="t">
            <a:spAutoFit/>
          </a:bodyPr>
          <a:lstStyle/>
          <a:p>
            <a:pPr algn="ctr">
              <a:lnSpc>
                <a:spcPts val="1968"/>
              </a:lnSpc>
            </a:pPr>
            <a:r>
              <a:rPr lang="en-US" sz="1822">
                <a:solidFill>
                  <a:srgbClr val="000000"/>
                </a:solidFill>
                <a:latin typeface="Poppins"/>
                <a:ea typeface="Poppins"/>
                <a:cs typeface="Poppins"/>
                <a:sym typeface="Poppins"/>
              </a:rPr>
              <a:t>Interviews help us gain deeper qualitative insights, by allowing us to ask open ended questions that aim to explore their habits and motivations.</a:t>
            </a:r>
          </a:p>
          <a:p>
            <a:pPr algn="ctr">
              <a:lnSpc>
                <a:spcPts val="1968"/>
              </a:lnSpc>
            </a:pPr>
            <a:endParaRPr lang="en-US" sz="1822">
              <a:solidFill>
                <a:srgbClr val="000000"/>
              </a:solidFill>
              <a:latin typeface="Poppins"/>
              <a:ea typeface="Poppins"/>
              <a:cs typeface="Poppins"/>
              <a:sym typeface="Poppins"/>
            </a:endParaRPr>
          </a:p>
          <a:p>
            <a:pPr algn="ctr">
              <a:lnSpc>
                <a:spcPts val="1968"/>
              </a:lnSpc>
            </a:pPr>
            <a:endParaRPr lang="en-US" sz="1822">
              <a:solidFill>
                <a:srgbClr val="000000"/>
              </a:solidFill>
              <a:latin typeface="Poppins"/>
              <a:ea typeface="Poppins"/>
              <a:cs typeface="Poppins"/>
              <a:sym typeface="Poppins"/>
            </a:endParaRPr>
          </a:p>
          <a:p>
            <a:pPr algn="ctr">
              <a:lnSpc>
                <a:spcPts val="1968"/>
              </a:lnSpc>
            </a:pPr>
            <a:endParaRPr lang="en-US" sz="1822">
              <a:solidFill>
                <a:srgbClr val="000000"/>
              </a:solidFill>
              <a:latin typeface="Poppins"/>
              <a:ea typeface="Poppins"/>
              <a:cs typeface="Poppins"/>
              <a:sym typeface="Poppins"/>
            </a:endParaRPr>
          </a:p>
          <a:p>
            <a:pPr algn="ctr">
              <a:lnSpc>
                <a:spcPts val="1968"/>
              </a:lnSpc>
              <a:spcBef>
                <a:spcPct val="0"/>
              </a:spcBef>
            </a:pPr>
            <a:r>
              <a:rPr lang="en-US" sz="1822">
                <a:solidFill>
                  <a:srgbClr val="000000"/>
                </a:solidFill>
                <a:latin typeface="Poppins"/>
                <a:ea typeface="Poppins"/>
                <a:cs typeface="Poppins"/>
                <a:sym typeface="Poppins"/>
              </a:rPr>
              <a:t>Human emotions and pain points can be uncovered more effectively through direct conversations where questions can be rephrased and clarified.</a:t>
            </a:r>
          </a:p>
        </p:txBody>
      </p:sp>
      <p:sp>
        <p:nvSpPr>
          <p:cNvPr id="23" name="TextBox 23"/>
          <p:cNvSpPr txBox="1"/>
          <p:nvPr/>
        </p:nvSpPr>
        <p:spPr>
          <a:xfrm>
            <a:off x="5453729" y="2872161"/>
            <a:ext cx="4311619" cy="2448947"/>
          </a:xfrm>
          <a:prstGeom prst="rect">
            <a:avLst/>
          </a:prstGeom>
        </p:spPr>
        <p:txBody>
          <a:bodyPr lIns="0" tIns="0" rIns="0" bIns="0" rtlCol="0" anchor="t">
            <a:spAutoFit/>
          </a:bodyPr>
          <a:lstStyle/>
          <a:p>
            <a:pPr algn="ctr">
              <a:lnSpc>
                <a:spcPts val="1943"/>
              </a:lnSpc>
            </a:pPr>
            <a:r>
              <a:rPr lang="en-US" sz="1799">
                <a:solidFill>
                  <a:srgbClr val="000000"/>
                </a:solidFill>
                <a:latin typeface="Poppins"/>
                <a:ea typeface="Poppins"/>
                <a:cs typeface="Poppins"/>
                <a:sym typeface="Poppins"/>
              </a:rPr>
              <a:t>8 interviews were conducted.</a:t>
            </a:r>
          </a:p>
          <a:p>
            <a:pPr algn="ctr">
              <a:lnSpc>
                <a:spcPts val="1943"/>
              </a:lnSpc>
            </a:pPr>
            <a:r>
              <a:rPr lang="en-US" sz="1799">
                <a:solidFill>
                  <a:srgbClr val="000000"/>
                </a:solidFill>
                <a:latin typeface="Poppins"/>
                <a:ea typeface="Poppins"/>
                <a:cs typeface="Poppins"/>
                <a:sym typeface="Poppins"/>
              </a:rPr>
              <a:t> All articipants were informed that their data was being recorded purely for academic research purposes before the start of the interview sessions.</a:t>
            </a:r>
          </a:p>
          <a:p>
            <a:pPr algn="ctr">
              <a:lnSpc>
                <a:spcPts val="1943"/>
              </a:lnSpc>
            </a:pPr>
            <a:endParaRPr lang="en-US" sz="1799">
              <a:solidFill>
                <a:srgbClr val="000000"/>
              </a:solidFill>
              <a:latin typeface="Poppins"/>
              <a:ea typeface="Poppins"/>
              <a:cs typeface="Poppins"/>
              <a:sym typeface="Poppins"/>
            </a:endParaRPr>
          </a:p>
          <a:p>
            <a:pPr algn="ctr">
              <a:lnSpc>
                <a:spcPts val="1943"/>
              </a:lnSpc>
              <a:spcBef>
                <a:spcPct val="0"/>
              </a:spcBef>
            </a:pPr>
            <a:r>
              <a:rPr lang="en-US" sz="1799">
                <a:solidFill>
                  <a:srgbClr val="000000"/>
                </a:solidFill>
                <a:latin typeface="Poppins"/>
                <a:ea typeface="Poppins"/>
                <a:cs typeface="Poppins"/>
                <a:sym typeface="Poppins"/>
              </a:rPr>
              <a:t>The interviews were analysed and   the patterns that dominated  extracted.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grpSp>
        <p:nvGrpSpPr>
          <p:cNvPr id="2" name="Group 2"/>
          <p:cNvGrpSpPr/>
          <p:nvPr/>
        </p:nvGrpSpPr>
        <p:grpSpPr>
          <a:xfrm>
            <a:off x="487680" y="292947"/>
            <a:ext cx="8778240" cy="12192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txBody>
            <a:bodyPr/>
            <a:lstStyle/>
            <a:p>
              <a:endParaRPr lang="en-GB"/>
            </a:p>
          </p:txBody>
        </p:sp>
        <p:sp>
          <p:nvSpPr>
            <p:cNvPr id="4" name="TextBox 4"/>
            <p:cNvSpPr txBox="1"/>
            <p:nvPr/>
          </p:nvSpPr>
          <p:spPr>
            <a:xfrm>
              <a:off x="0" y="-38100"/>
              <a:ext cx="11704320" cy="1663700"/>
            </a:xfrm>
            <a:prstGeom prst="rect">
              <a:avLst/>
            </a:prstGeom>
          </p:spPr>
          <p:txBody>
            <a:bodyPr lIns="0" tIns="0" rIns="0" bIns="0" rtlCol="0" anchor="ctr"/>
            <a:lstStyle/>
            <a:p>
              <a:pPr algn="ctr">
                <a:lnSpc>
                  <a:spcPts val="5040"/>
                </a:lnSpc>
              </a:pPr>
              <a:r>
                <a:rPr lang="en-US" sz="4200" b="1">
                  <a:solidFill>
                    <a:srgbClr val="537B66"/>
                  </a:solidFill>
                  <a:latin typeface="Poppins Bold"/>
                  <a:ea typeface="Poppins Bold"/>
                  <a:cs typeface="Poppins Bold"/>
                  <a:sym typeface="Poppins Bold"/>
                </a:rPr>
                <a:t>A few snippets....</a:t>
              </a:r>
            </a:p>
          </p:txBody>
        </p:sp>
      </p:grpSp>
      <p:grpSp>
        <p:nvGrpSpPr>
          <p:cNvPr id="5" name="Group 5"/>
          <p:cNvGrpSpPr/>
          <p:nvPr/>
        </p:nvGrpSpPr>
        <p:grpSpPr>
          <a:xfrm>
            <a:off x="361506" y="4853420"/>
            <a:ext cx="4375224" cy="2103773"/>
            <a:chOff x="0" y="0"/>
            <a:chExt cx="1265979" cy="608731"/>
          </a:xfrm>
        </p:grpSpPr>
        <p:sp>
          <p:nvSpPr>
            <p:cNvPr id="6" name="Freeform 6"/>
            <p:cNvSpPr/>
            <p:nvPr/>
          </p:nvSpPr>
          <p:spPr>
            <a:xfrm>
              <a:off x="0" y="0"/>
              <a:ext cx="1265979" cy="608731"/>
            </a:xfrm>
            <a:custGeom>
              <a:avLst/>
              <a:gdLst/>
              <a:ahLst/>
              <a:cxnLst/>
              <a:rect l="l" t="t" r="r" b="b"/>
              <a:pathLst>
                <a:path w="1265979" h="608731">
                  <a:moveTo>
                    <a:pt x="1189779" y="0"/>
                  </a:moveTo>
                  <a:cubicBezTo>
                    <a:pt x="1227879" y="0"/>
                    <a:pt x="1265979" y="25400"/>
                    <a:pt x="1265979" y="63500"/>
                  </a:cubicBezTo>
                  <a:lnTo>
                    <a:pt x="1265979" y="405531"/>
                  </a:lnTo>
                  <a:cubicBezTo>
                    <a:pt x="1265979" y="443631"/>
                    <a:pt x="1227879" y="481731"/>
                    <a:pt x="1189779" y="481731"/>
                  </a:cubicBezTo>
                  <a:lnTo>
                    <a:pt x="266700" y="481731"/>
                  </a:lnTo>
                  <a:lnTo>
                    <a:pt x="127000" y="608731"/>
                  </a:lnTo>
                  <a:lnTo>
                    <a:pt x="127000" y="481731"/>
                  </a:lnTo>
                  <a:lnTo>
                    <a:pt x="76200" y="481731"/>
                  </a:lnTo>
                  <a:cubicBezTo>
                    <a:pt x="38100" y="481731"/>
                    <a:pt x="0" y="443631"/>
                    <a:pt x="0" y="405531"/>
                  </a:cubicBezTo>
                  <a:lnTo>
                    <a:pt x="0" y="63500"/>
                  </a:lnTo>
                  <a:cubicBezTo>
                    <a:pt x="0" y="25400"/>
                    <a:pt x="38100" y="0"/>
                    <a:pt x="76200" y="0"/>
                  </a:cubicBezTo>
                  <a:lnTo>
                    <a:pt x="1189779" y="0"/>
                  </a:lnTo>
                  <a:close/>
                </a:path>
              </a:pathLst>
            </a:custGeom>
            <a:solidFill>
              <a:srgbClr val="C8D8F5"/>
            </a:solidFill>
          </p:spPr>
          <p:txBody>
            <a:bodyPr/>
            <a:lstStyle/>
            <a:p>
              <a:endParaRPr lang="en-GB"/>
            </a:p>
          </p:txBody>
        </p:sp>
        <p:sp>
          <p:nvSpPr>
            <p:cNvPr id="7" name="TextBox 7"/>
            <p:cNvSpPr txBox="1"/>
            <p:nvPr/>
          </p:nvSpPr>
          <p:spPr>
            <a:xfrm>
              <a:off x="63500" y="15875"/>
              <a:ext cx="1138979" cy="402356"/>
            </a:xfrm>
            <a:prstGeom prst="rect">
              <a:avLst/>
            </a:prstGeom>
          </p:spPr>
          <p:txBody>
            <a:bodyPr lIns="50800" tIns="50800" rIns="50800" bIns="50800" rtlCol="0" anchor="ctr"/>
            <a:lstStyle/>
            <a:p>
              <a:pPr algn="ctr">
                <a:lnSpc>
                  <a:spcPts val="1960"/>
                </a:lnSpc>
              </a:pPr>
              <a:endParaRPr/>
            </a:p>
            <a:p>
              <a:pPr algn="ctr">
                <a:lnSpc>
                  <a:spcPts val="1960"/>
                </a:lnSpc>
              </a:pPr>
              <a:endParaRPr/>
            </a:p>
          </p:txBody>
        </p:sp>
      </p:grpSp>
      <p:grpSp>
        <p:nvGrpSpPr>
          <p:cNvPr id="8" name="Group 8"/>
          <p:cNvGrpSpPr/>
          <p:nvPr/>
        </p:nvGrpSpPr>
        <p:grpSpPr>
          <a:xfrm>
            <a:off x="186303" y="1337012"/>
            <a:ext cx="4992464" cy="3367845"/>
            <a:chOff x="0" y="0"/>
            <a:chExt cx="1444579" cy="974492"/>
          </a:xfrm>
        </p:grpSpPr>
        <p:sp>
          <p:nvSpPr>
            <p:cNvPr id="9" name="Freeform 9"/>
            <p:cNvSpPr/>
            <p:nvPr/>
          </p:nvSpPr>
          <p:spPr>
            <a:xfrm>
              <a:off x="0" y="0"/>
              <a:ext cx="1444579" cy="974492"/>
            </a:xfrm>
            <a:custGeom>
              <a:avLst/>
              <a:gdLst/>
              <a:ahLst/>
              <a:cxnLst/>
              <a:rect l="l" t="t" r="r" b="b"/>
              <a:pathLst>
                <a:path w="1444579" h="974492">
                  <a:moveTo>
                    <a:pt x="1368379" y="0"/>
                  </a:moveTo>
                  <a:cubicBezTo>
                    <a:pt x="1406479" y="0"/>
                    <a:pt x="1444579" y="25400"/>
                    <a:pt x="1444579" y="63500"/>
                  </a:cubicBezTo>
                  <a:lnTo>
                    <a:pt x="1444579" y="771292"/>
                  </a:lnTo>
                  <a:cubicBezTo>
                    <a:pt x="1444579" y="809392"/>
                    <a:pt x="1406479" y="847492"/>
                    <a:pt x="1368379" y="847492"/>
                  </a:cubicBezTo>
                  <a:lnTo>
                    <a:pt x="266700" y="847492"/>
                  </a:lnTo>
                  <a:lnTo>
                    <a:pt x="127000" y="974492"/>
                  </a:lnTo>
                  <a:lnTo>
                    <a:pt x="127000" y="847492"/>
                  </a:lnTo>
                  <a:lnTo>
                    <a:pt x="76200" y="847492"/>
                  </a:lnTo>
                  <a:cubicBezTo>
                    <a:pt x="38100" y="847492"/>
                    <a:pt x="0" y="809392"/>
                    <a:pt x="0" y="771292"/>
                  </a:cubicBezTo>
                  <a:lnTo>
                    <a:pt x="0" y="63500"/>
                  </a:lnTo>
                  <a:cubicBezTo>
                    <a:pt x="0" y="25400"/>
                    <a:pt x="38100" y="0"/>
                    <a:pt x="76200" y="0"/>
                  </a:cubicBezTo>
                  <a:lnTo>
                    <a:pt x="1368379" y="0"/>
                  </a:lnTo>
                  <a:close/>
                </a:path>
              </a:pathLst>
            </a:custGeom>
            <a:solidFill>
              <a:srgbClr val="C8D8F5"/>
            </a:solidFill>
          </p:spPr>
          <p:txBody>
            <a:bodyPr/>
            <a:lstStyle/>
            <a:p>
              <a:endParaRPr lang="en-GB"/>
            </a:p>
          </p:txBody>
        </p:sp>
        <p:sp>
          <p:nvSpPr>
            <p:cNvPr id="10" name="TextBox 10"/>
            <p:cNvSpPr txBox="1"/>
            <p:nvPr/>
          </p:nvSpPr>
          <p:spPr>
            <a:xfrm>
              <a:off x="63500" y="15875"/>
              <a:ext cx="1317579" cy="768117"/>
            </a:xfrm>
            <a:prstGeom prst="rect">
              <a:avLst/>
            </a:prstGeom>
          </p:spPr>
          <p:txBody>
            <a:bodyPr lIns="50800" tIns="50800" rIns="50800" bIns="50800" rtlCol="0" anchor="ctr"/>
            <a:lstStyle/>
            <a:p>
              <a:pPr algn="ctr">
                <a:lnSpc>
                  <a:spcPts val="1960"/>
                </a:lnSpc>
              </a:pPr>
              <a:endParaRPr/>
            </a:p>
          </p:txBody>
        </p:sp>
      </p:grpSp>
      <p:sp>
        <p:nvSpPr>
          <p:cNvPr id="11" name="TextBox 11"/>
          <p:cNvSpPr txBox="1"/>
          <p:nvPr/>
        </p:nvSpPr>
        <p:spPr>
          <a:xfrm>
            <a:off x="487680" y="1317962"/>
            <a:ext cx="4578564" cy="2609850"/>
          </a:xfrm>
          <a:prstGeom prst="rect">
            <a:avLst/>
          </a:prstGeom>
        </p:spPr>
        <p:txBody>
          <a:bodyPr lIns="0" tIns="0" rIns="0" bIns="0" rtlCol="0" anchor="t">
            <a:spAutoFit/>
          </a:bodyPr>
          <a:lstStyle/>
          <a:p>
            <a:pPr algn="ctr">
              <a:lnSpc>
                <a:spcPts val="1344"/>
              </a:lnSpc>
            </a:pPr>
            <a:endParaRPr/>
          </a:p>
          <a:p>
            <a:pPr algn="ctr">
              <a:lnSpc>
                <a:spcPts val="1344"/>
              </a:lnSpc>
            </a:pPr>
            <a:r>
              <a:rPr lang="en-US" sz="1120" b="1">
                <a:solidFill>
                  <a:srgbClr val="000000"/>
                </a:solidFill>
                <a:latin typeface="Poppins Bold"/>
                <a:ea typeface="Poppins Bold"/>
                <a:cs typeface="Poppins Bold"/>
                <a:sym typeface="Poppins Bold"/>
              </a:rPr>
              <a:t>Sumavia: </a:t>
            </a:r>
            <a:r>
              <a:rPr lang="en-US" sz="1120">
                <a:solidFill>
                  <a:srgbClr val="000000"/>
                </a:solidFill>
                <a:latin typeface="Poppins"/>
                <a:ea typeface="Poppins"/>
                <a:cs typeface="Poppins"/>
                <a:sym typeface="Poppins"/>
              </a:rPr>
              <a:t>Q. "Which travel tools (like apps, websites, local guide etc.) do you rely on the most? What</a:t>
            </a:r>
          </a:p>
          <a:p>
            <a:pPr algn="ctr">
              <a:lnSpc>
                <a:spcPts val="1344"/>
              </a:lnSpc>
            </a:pPr>
            <a:r>
              <a:rPr lang="en-US" sz="1120">
                <a:solidFill>
                  <a:srgbClr val="000000"/>
                </a:solidFill>
                <a:latin typeface="Poppins"/>
                <a:ea typeface="Poppins"/>
                <a:cs typeface="Poppins"/>
                <a:sym typeface="Poppins"/>
              </a:rPr>
              <a:t>features do you like about them and is there anything you wish they could do better?"</a:t>
            </a:r>
          </a:p>
          <a:p>
            <a:pPr algn="ctr">
              <a:lnSpc>
                <a:spcPts val="1344"/>
              </a:lnSpc>
            </a:pPr>
            <a:endParaRPr lang="en-US" sz="1120">
              <a:solidFill>
                <a:srgbClr val="000000"/>
              </a:solidFill>
              <a:latin typeface="Poppins"/>
              <a:ea typeface="Poppins"/>
              <a:cs typeface="Poppins"/>
              <a:sym typeface="Poppins"/>
            </a:endParaRPr>
          </a:p>
          <a:p>
            <a:pPr algn="ctr">
              <a:lnSpc>
                <a:spcPts val="1344"/>
              </a:lnSpc>
              <a:spcBef>
                <a:spcPct val="0"/>
              </a:spcBef>
            </a:pPr>
            <a:r>
              <a:rPr lang="en-US" sz="1120" b="1">
                <a:solidFill>
                  <a:srgbClr val="000000"/>
                </a:solidFill>
                <a:latin typeface="Poppins Bold"/>
                <a:ea typeface="Poppins Bold"/>
                <a:cs typeface="Poppins Bold"/>
                <a:sym typeface="Poppins Bold"/>
              </a:rPr>
              <a:t>Person B:</a:t>
            </a:r>
            <a:r>
              <a:rPr lang="en-US" sz="1120">
                <a:solidFill>
                  <a:srgbClr val="000000"/>
                </a:solidFill>
                <a:latin typeface="Poppins"/>
                <a:ea typeface="Poppins"/>
                <a:cs typeface="Poppins"/>
                <a:sym typeface="Poppins"/>
              </a:rPr>
              <a:t> A.  "I don't like apps lol, I don't even use the DB app. Instead I just go to the Hauptbahnhof</a:t>
            </a:r>
          </a:p>
          <a:p>
            <a:pPr algn="ctr">
              <a:lnSpc>
                <a:spcPts val="1344"/>
              </a:lnSpc>
              <a:spcBef>
                <a:spcPct val="0"/>
              </a:spcBef>
            </a:pPr>
            <a:r>
              <a:rPr lang="en-US" sz="1120">
                <a:solidFill>
                  <a:srgbClr val="000000"/>
                </a:solidFill>
                <a:latin typeface="Poppins"/>
                <a:ea typeface="Poppins"/>
                <a:cs typeface="Poppins"/>
                <a:sym typeface="Poppins"/>
              </a:rPr>
              <a:t>to buy my tickets. My Deutschlandticket is a physical card, like an EC card or whatever</a:t>
            </a:r>
          </a:p>
          <a:p>
            <a:pPr algn="ctr">
              <a:lnSpc>
                <a:spcPts val="1344"/>
              </a:lnSpc>
              <a:spcBef>
                <a:spcPct val="0"/>
              </a:spcBef>
            </a:pPr>
            <a:r>
              <a:rPr lang="en-US" sz="1120">
                <a:solidFill>
                  <a:srgbClr val="000000"/>
                </a:solidFill>
                <a:latin typeface="Poppins"/>
                <a:ea typeface="Poppins"/>
                <a:cs typeface="Poppins"/>
                <a:sym typeface="Poppins"/>
              </a:rPr>
              <a:t>I currently have a Bahncard and that's a printed piece of paper. I don’t like relying on</a:t>
            </a:r>
          </a:p>
          <a:p>
            <a:pPr algn="ctr">
              <a:lnSpc>
                <a:spcPts val="1344"/>
              </a:lnSpc>
              <a:spcBef>
                <a:spcPct val="0"/>
              </a:spcBef>
            </a:pPr>
            <a:r>
              <a:rPr lang="en-US" sz="1120">
                <a:solidFill>
                  <a:srgbClr val="000000"/>
                </a:solidFill>
                <a:latin typeface="Poppins"/>
                <a:ea typeface="Poppins"/>
                <a:cs typeface="Poppins"/>
                <a:sym typeface="Poppins"/>
              </a:rPr>
              <a:t>technology. Cause you need wifi for most of those, and that's not a guarantee when</a:t>
            </a:r>
          </a:p>
          <a:p>
            <a:pPr algn="ctr">
              <a:lnSpc>
                <a:spcPts val="1344"/>
              </a:lnSpc>
              <a:spcBef>
                <a:spcPct val="0"/>
              </a:spcBef>
            </a:pPr>
            <a:r>
              <a:rPr lang="en-US" sz="1120">
                <a:solidFill>
                  <a:srgbClr val="000000"/>
                </a:solidFill>
                <a:latin typeface="Poppins"/>
                <a:ea typeface="Poppins"/>
                <a:cs typeface="Poppins"/>
                <a:sym typeface="Poppins"/>
              </a:rPr>
              <a:t>you're on a train.</a:t>
            </a:r>
          </a:p>
          <a:p>
            <a:pPr algn="ctr">
              <a:lnSpc>
                <a:spcPts val="1344"/>
              </a:lnSpc>
              <a:spcBef>
                <a:spcPct val="0"/>
              </a:spcBef>
            </a:pPr>
            <a:r>
              <a:rPr lang="en-US" sz="1120">
                <a:solidFill>
                  <a:srgbClr val="DC3A14"/>
                </a:solidFill>
                <a:latin typeface="Poppins"/>
                <a:ea typeface="Poppins"/>
                <a:cs typeface="Poppins"/>
                <a:sym typeface="Poppins"/>
              </a:rPr>
              <a:t>I don't want to accidentally have an invalid ticket for no reason</a:t>
            </a:r>
            <a:r>
              <a:rPr lang="en-US" sz="1120">
                <a:solidFill>
                  <a:srgbClr val="000000"/>
                </a:solidFill>
                <a:latin typeface="Poppins"/>
                <a:ea typeface="Poppins"/>
                <a:cs typeface="Poppins"/>
                <a:sym typeface="Poppins"/>
              </a:rPr>
              <a:t>"</a:t>
            </a:r>
          </a:p>
        </p:txBody>
      </p:sp>
      <p:sp>
        <p:nvSpPr>
          <p:cNvPr id="12" name="TextBox 12"/>
          <p:cNvSpPr txBox="1"/>
          <p:nvPr/>
        </p:nvSpPr>
        <p:spPr>
          <a:xfrm>
            <a:off x="269899" y="5727794"/>
            <a:ext cx="3846979" cy="581025"/>
          </a:xfrm>
          <a:prstGeom prst="rect">
            <a:avLst/>
          </a:prstGeom>
        </p:spPr>
        <p:txBody>
          <a:bodyPr lIns="0" tIns="0" rIns="0" bIns="0" rtlCol="0" anchor="t">
            <a:spAutoFit/>
          </a:bodyPr>
          <a:lstStyle/>
          <a:p>
            <a:pPr algn="ctr">
              <a:lnSpc>
                <a:spcPts val="1519"/>
              </a:lnSpc>
            </a:pPr>
            <a:r>
              <a:rPr lang="en-US" sz="1266" b="1">
                <a:solidFill>
                  <a:srgbClr val="000000"/>
                </a:solidFill>
                <a:latin typeface="Poppins Bold"/>
                <a:ea typeface="Poppins Bold"/>
                <a:cs typeface="Poppins Bold"/>
                <a:sym typeface="Poppins Bold"/>
              </a:rPr>
              <a:t>Özlem Tuzlu (44): </a:t>
            </a:r>
            <a:r>
              <a:rPr lang="en-US" sz="1266">
                <a:solidFill>
                  <a:srgbClr val="000000"/>
                </a:solidFill>
                <a:latin typeface="Poppins"/>
                <a:ea typeface="Poppins"/>
                <a:cs typeface="Poppins"/>
                <a:sym typeface="Poppins"/>
              </a:rPr>
              <a:t>A.</a:t>
            </a:r>
            <a:r>
              <a:rPr lang="en-US" sz="1266" b="1">
                <a:solidFill>
                  <a:srgbClr val="000000"/>
                </a:solidFill>
                <a:latin typeface="Poppins Bold"/>
                <a:ea typeface="Poppins Bold"/>
                <a:cs typeface="Poppins Bold"/>
                <a:sym typeface="Poppins Bold"/>
              </a:rPr>
              <a:t>"</a:t>
            </a:r>
            <a:r>
              <a:rPr lang="en-US" sz="1266">
                <a:solidFill>
                  <a:srgbClr val="DC3A14"/>
                </a:solidFill>
                <a:latin typeface="Poppins"/>
                <a:ea typeface="Poppins"/>
                <a:cs typeface="Poppins"/>
                <a:sym typeface="Poppins"/>
              </a:rPr>
              <a:t>Taking notes</a:t>
            </a:r>
            <a:r>
              <a:rPr lang="en-US" sz="1266">
                <a:solidFill>
                  <a:srgbClr val="000000"/>
                </a:solidFill>
                <a:latin typeface="Poppins"/>
                <a:ea typeface="Poppins"/>
                <a:cs typeface="Poppins"/>
                <a:sym typeface="Poppins"/>
              </a:rPr>
              <a:t> (using a notebook)."</a:t>
            </a:r>
          </a:p>
          <a:p>
            <a:pPr algn="ctr">
              <a:lnSpc>
                <a:spcPts val="1519"/>
              </a:lnSpc>
              <a:spcBef>
                <a:spcPct val="0"/>
              </a:spcBef>
            </a:pPr>
            <a:endParaRPr lang="en-US" sz="1266">
              <a:solidFill>
                <a:srgbClr val="000000"/>
              </a:solidFill>
              <a:latin typeface="Poppins"/>
              <a:ea typeface="Poppins"/>
              <a:cs typeface="Poppins"/>
              <a:sym typeface="Poppins"/>
            </a:endParaRPr>
          </a:p>
        </p:txBody>
      </p:sp>
      <p:sp>
        <p:nvSpPr>
          <p:cNvPr id="13" name="TextBox 13"/>
          <p:cNvSpPr txBox="1"/>
          <p:nvPr/>
        </p:nvSpPr>
        <p:spPr>
          <a:xfrm>
            <a:off x="487680" y="5300447"/>
            <a:ext cx="3778647" cy="200025"/>
          </a:xfrm>
          <a:prstGeom prst="rect">
            <a:avLst/>
          </a:prstGeom>
        </p:spPr>
        <p:txBody>
          <a:bodyPr lIns="0" tIns="0" rIns="0" bIns="0" rtlCol="0" anchor="t">
            <a:spAutoFit/>
          </a:bodyPr>
          <a:lstStyle/>
          <a:p>
            <a:pPr algn="ctr">
              <a:lnSpc>
                <a:spcPts val="1523"/>
              </a:lnSpc>
              <a:spcBef>
                <a:spcPct val="0"/>
              </a:spcBef>
            </a:pPr>
            <a:r>
              <a:rPr lang="en-US" sz="1269" b="1">
                <a:solidFill>
                  <a:srgbClr val="000000"/>
                </a:solidFill>
                <a:latin typeface="Poppins Bold"/>
                <a:ea typeface="Poppins Bold"/>
                <a:cs typeface="Poppins Bold"/>
                <a:sym typeface="Poppins Bold"/>
              </a:rPr>
              <a:t>Melek</a:t>
            </a:r>
            <a:r>
              <a:rPr lang="en-US" sz="1269">
                <a:solidFill>
                  <a:srgbClr val="000000"/>
                </a:solidFill>
                <a:latin typeface="Poppins"/>
                <a:ea typeface="Poppins"/>
                <a:cs typeface="Poppins"/>
                <a:sym typeface="Poppins"/>
              </a:rPr>
              <a:t>: Q. What wastes the most time on a trip?</a:t>
            </a:r>
          </a:p>
        </p:txBody>
      </p:sp>
      <p:grpSp>
        <p:nvGrpSpPr>
          <p:cNvPr id="14" name="Group 14"/>
          <p:cNvGrpSpPr/>
          <p:nvPr/>
        </p:nvGrpSpPr>
        <p:grpSpPr>
          <a:xfrm>
            <a:off x="5296530" y="3779601"/>
            <a:ext cx="4457070" cy="3441743"/>
            <a:chOff x="0" y="0"/>
            <a:chExt cx="1265979" cy="977587"/>
          </a:xfrm>
        </p:grpSpPr>
        <p:sp>
          <p:nvSpPr>
            <p:cNvPr id="15" name="Freeform 15"/>
            <p:cNvSpPr/>
            <p:nvPr/>
          </p:nvSpPr>
          <p:spPr>
            <a:xfrm>
              <a:off x="0" y="0"/>
              <a:ext cx="1265979" cy="977587"/>
            </a:xfrm>
            <a:custGeom>
              <a:avLst/>
              <a:gdLst/>
              <a:ahLst/>
              <a:cxnLst/>
              <a:rect l="l" t="t" r="r" b="b"/>
              <a:pathLst>
                <a:path w="1265979" h="977587">
                  <a:moveTo>
                    <a:pt x="1189779" y="0"/>
                  </a:moveTo>
                  <a:cubicBezTo>
                    <a:pt x="1227879" y="0"/>
                    <a:pt x="1265979" y="25400"/>
                    <a:pt x="1265979" y="63500"/>
                  </a:cubicBezTo>
                  <a:lnTo>
                    <a:pt x="1265979" y="774387"/>
                  </a:lnTo>
                  <a:cubicBezTo>
                    <a:pt x="1265979" y="812487"/>
                    <a:pt x="1227879" y="850587"/>
                    <a:pt x="1189779" y="850587"/>
                  </a:cubicBezTo>
                  <a:lnTo>
                    <a:pt x="266700" y="850587"/>
                  </a:lnTo>
                  <a:lnTo>
                    <a:pt x="127000" y="977587"/>
                  </a:lnTo>
                  <a:lnTo>
                    <a:pt x="127000" y="850587"/>
                  </a:lnTo>
                  <a:lnTo>
                    <a:pt x="76200" y="850587"/>
                  </a:lnTo>
                  <a:cubicBezTo>
                    <a:pt x="38100" y="850587"/>
                    <a:pt x="0" y="812487"/>
                    <a:pt x="0" y="774387"/>
                  </a:cubicBezTo>
                  <a:lnTo>
                    <a:pt x="0" y="63500"/>
                  </a:lnTo>
                  <a:cubicBezTo>
                    <a:pt x="0" y="25400"/>
                    <a:pt x="38100" y="0"/>
                    <a:pt x="76200" y="0"/>
                  </a:cubicBezTo>
                  <a:lnTo>
                    <a:pt x="1189779" y="0"/>
                  </a:lnTo>
                  <a:close/>
                </a:path>
              </a:pathLst>
            </a:custGeom>
            <a:solidFill>
              <a:srgbClr val="C8D8F5"/>
            </a:solidFill>
          </p:spPr>
          <p:txBody>
            <a:bodyPr/>
            <a:lstStyle/>
            <a:p>
              <a:endParaRPr lang="en-GB"/>
            </a:p>
          </p:txBody>
        </p:sp>
        <p:sp>
          <p:nvSpPr>
            <p:cNvPr id="16" name="TextBox 16"/>
            <p:cNvSpPr txBox="1"/>
            <p:nvPr/>
          </p:nvSpPr>
          <p:spPr>
            <a:xfrm>
              <a:off x="63500" y="15875"/>
              <a:ext cx="1138979" cy="771212"/>
            </a:xfrm>
            <a:prstGeom prst="rect">
              <a:avLst/>
            </a:prstGeom>
          </p:spPr>
          <p:txBody>
            <a:bodyPr lIns="50800" tIns="50800" rIns="50800" bIns="50800" rtlCol="0" anchor="ctr"/>
            <a:lstStyle/>
            <a:p>
              <a:pPr algn="ctr">
                <a:lnSpc>
                  <a:spcPts val="1960"/>
                </a:lnSpc>
              </a:pPr>
              <a:endParaRPr/>
            </a:p>
            <a:p>
              <a:pPr algn="ctr">
                <a:lnSpc>
                  <a:spcPts val="1960"/>
                </a:lnSpc>
              </a:pPr>
              <a:endParaRPr/>
            </a:p>
          </p:txBody>
        </p:sp>
      </p:grpSp>
      <p:grpSp>
        <p:nvGrpSpPr>
          <p:cNvPr id="17" name="Group 17"/>
          <p:cNvGrpSpPr/>
          <p:nvPr/>
        </p:nvGrpSpPr>
        <p:grpSpPr>
          <a:xfrm>
            <a:off x="5508075" y="1510605"/>
            <a:ext cx="4203216" cy="2146995"/>
            <a:chOff x="0" y="0"/>
            <a:chExt cx="1191724" cy="608731"/>
          </a:xfrm>
        </p:grpSpPr>
        <p:sp>
          <p:nvSpPr>
            <p:cNvPr id="18" name="Freeform 18"/>
            <p:cNvSpPr/>
            <p:nvPr/>
          </p:nvSpPr>
          <p:spPr>
            <a:xfrm>
              <a:off x="0" y="0"/>
              <a:ext cx="1191724" cy="608731"/>
            </a:xfrm>
            <a:custGeom>
              <a:avLst/>
              <a:gdLst/>
              <a:ahLst/>
              <a:cxnLst/>
              <a:rect l="l" t="t" r="r" b="b"/>
              <a:pathLst>
                <a:path w="1191724" h="608731">
                  <a:moveTo>
                    <a:pt x="1115524" y="0"/>
                  </a:moveTo>
                  <a:cubicBezTo>
                    <a:pt x="1153624" y="0"/>
                    <a:pt x="1191724" y="25400"/>
                    <a:pt x="1191724" y="63500"/>
                  </a:cubicBezTo>
                  <a:lnTo>
                    <a:pt x="1191724" y="405531"/>
                  </a:lnTo>
                  <a:cubicBezTo>
                    <a:pt x="1191724" y="443631"/>
                    <a:pt x="1153624" y="481731"/>
                    <a:pt x="1115524" y="481731"/>
                  </a:cubicBezTo>
                  <a:lnTo>
                    <a:pt x="266700" y="481731"/>
                  </a:lnTo>
                  <a:lnTo>
                    <a:pt x="127000" y="608731"/>
                  </a:lnTo>
                  <a:lnTo>
                    <a:pt x="127000" y="481731"/>
                  </a:lnTo>
                  <a:lnTo>
                    <a:pt x="76200" y="481731"/>
                  </a:lnTo>
                  <a:cubicBezTo>
                    <a:pt x="38100" y="481731"/>
                    <a:pt x="0" y="443631"/>
                    <a:pt x="0" y="405531"/>
                  </a:cubicBezTo>
                  <a:lnTo>
                    <a:pt x="0" y="63500"/>
                  </a:lnTo>
                  <a:cubicBezTo>
                    <a:pt x="0" y="25400"/>
                    <a:pt x="38100" y="0"/>
                    <a:pt x="76200" y="0"/>
                  </a:cubicBezTo>
                  <a:lnTo>
                    <a:pt x="1115524" y="0"/>
                  </a:lnTo>
                  <a:close/>
                </a:path>
              </a:pathLst>
            </a:custGeom>
            <a:solidFill>
              <a:srgbClr val="C8D8F5"/>
            </a:solidFill>
          </p:spPr>
          <p:txBody>
            <a:bodyPr/>
            <a:lstStyle/>
            <a:p>
              <a:endParaRPr lang="en-GB"/>
            </a:p>
          </p:txBody>
        </p:sp>
        <p:sp>
          <p:nvSpPr>
            <p:cNvPr id="19" name="TextBox 19"/>
            <p:cNvSpPr txBox="1"/>
            <p:nvPr/>
          </p:nvSpPr>
          <p:spPr>
            <a:xfrm>
              <a:off x="63500" y="15875"/>
              <a:ext cx="1064724" cy="402356"/>
            </a:xfrm>
            <a:prstGeom prst="rect">
              <a:avLst/>
            </a:prstGeom>
          </p:spPr>
          <p:txBody>
            <a:bodyPr lIns="50800" tIns="50800" rIns="50800" bIns="50800" rtlCol="0" anchor="ctr"/>
            <a:lstStyle/>
            <a:p>
              <a:pPr algn="ctr">
                <a:lnSpc>
                  <a:spcPts val="1960"/>
                </a:lnSpc>
              </a:pPr>
              <a:endParaRPr/>
            </a:p>
            <a:p>
              <a:pPr algn="ctr">
                <a:lnSpc>
                  <a:spcPts val="1960"/>
                </a:lnSpc>
              </a:pPr>
              <a:endParaRPr/>
            </a:p>
          </p:txBody>
        </p:sp>
      </p:grpSp>
      <p:sp>
        <p:nvSpPr>
          <p:cNvPr id="20" name="TextBox 20"/>
          <p:cNvSpPr txBox="1"/>
          <p:nvPr/>
        </p:nvSpPr>
        <p:spPr>
          <a:xfrm>
            <a:off x="5465766" y="3695700"/>
            <a:ext cx="4287834" cy="2867660"/>
          </a:xfrm>
          <a:prstGeom prst="rect">
            <a:avLst/>
          </a:prstGeom>
        </p:spPr>
        <p:txBody>
          <a:bodyPr lIns="0" tIns="0" rIns="0" bIns="0" rtlCol="0" anchor="t">
            <a:spAutoFit/>
          </a:bodyPr>
          <a:lstStyle/>
          <a:p>
            <a:pPr algn="ctr">
              <a:lnSpc>
                <a:spcPts val="1540"/>
              </a:lnSpc>
            </a:pPr>
            <a:endParaRPr/>
          </a:p>
          <a:p>
            <a:pPr algn="ctr">
              <a:lnSpc>
                <a:spcPts val="1540"/>
              </a:lnSpc>
              <a:spcBef>
                <a:spcPct val="0"/>
              </a:spcBef>
            </a:pPr>
            <a:r>
              <a:rPr lang="en-US" sz="1100" b="1">
                <a:solidFill>
                  <a:srgbClr val="000000"/>
                </a:solidFill>
                <a:latin typeface="Poppins Bold"/>
                <a:ea typeface="Poppins Bold"/>
                <a:cs typeface="Poppins Bold"/>
                <a:sym typeface="Poppins Bold"/>
              </a:rPr>
              <a:t>Sumavia:</a:t>
            </a:r>
            <a:r>
              <a:rPr lang="en-US" sz="1100">
                <a:solidFill>
                  <a:srgbClr val="000000"/>
                </a:solidFill>
                <a:latin typeface="Poppins"/>
                <a:ea typeface="Poppins"/>
                <a:cs typeface="Poppins"/>
                <a:sym typeface="Poppins"/>
              </a:rPr>
              <a:t> Q. "What do you feel like causes you the most stress? either while planning your trip or</a:t>
            </a:r>
          </a:p>
          <a:p>
            <a:pPr algn="ctr">
              <a:lnSpc>
                <a:spcPts val="1540"/>
              </a:lnSpc>
              <a:spcBef>
                <a:spcPct val="0"/>
              </a:spcBef>
            </a:pPr>
            <a:r>
              <a:rPr lang="en-US" sz="1100">
                <a:solidFill>
                  <a:srgbClr val="000000"/>
                </a:solidFill>
                <a:latin typeface="Poppins"/>
                <a:ea typeface="Poppins"/>
                <a:cs typeface="Poppins"/>
                <a:sym typeface="Poppins"/>
              </a:rPr>
              <a:t>during your trip</a:t>
            </a:r>
          </a:p>
          <a:p>
            <a:pPr algn="ctr">
              <a:lnSpc>
                <a:spcPts val="1540"/>
              </a:lnSpc>
              <a:spcBef>
                <a:spcPct val="0"/>
              </a:spcBef>
            </a:pPr>
            <a:r>
              <a:rPr lang="en-US" sz="1100">
                <a:solidFill>
                  <a:srgbClr val="000000"/>
                </a:solidFill>
                <a:latin typeface="Poppins"/>
                <a:ea typeface="Poppins"/>
                <a:cs typeface="Poppins"/>
                <a:sym typeface="Poppins"/>
              </a:rPr>
              <a:t>Person A</a:t>
            </a:r>
          </a:p>
          <a:p>
            <a:pPr algn="ctr">
              <a:lnSpc>
                <a:spcPts val="1540"/>
              </a:lnSpc>
              <a:spcBef>
                <a:spcPct val="0"/>
              </a:spcBef>
            </a:pPr>
            <a:r>
              <a:rPr lang="en-US" sz="1100" b="1">
                <a:solidFill>
                  <a:srgbClr val="000000"/>
                </a:solidFill>
                <a:latin typeface="Poppins Bold"/>
                <a:ea typeface="Poppins Bold"/>
                <a:cs typeface="Poppins Bold"/>
                <a:sym typeface="Poppins Bold"/>
              </a:rPr>
              <a:t>Person A:</a:t>
            </a:r>
            <a:r>
              <a:rPr lang="en-US" sz="1100">
                <a:solidFill>
                  <a:srgbClr val="000000"/>
                </a:solidFill>
                <a:latin typeface="Poppins"/>
                <a:ea typeface="Poppins"/>
                <a:cs typeface="Poppins"/>
                <a:sym typeface="Poppins"/>
              </a:rPr>
              <a:t> A. </a:t>
            </a:r>
            <a:r>
              <a:rPr lang="en-US" sz="1100">
                <a:solidFill>
                  <a:srgbClr val="DC3A14"/>
                </a:solidFill>
                <a:latin typeface="Poppins"/>
                <a:ea typeface="Poppins"/>
                <a:cs typeface="Poppins"/>
                <a:sym typeface="Poppins"/>
              </a:rPr>
              <a:t>Deadlines,</a:t>
            </a:r>
            <a:r>
              <a:rPr lang="en-US" sz="1100">
                <a:solidFill>
                  <a:srgbClr val="000000"/>
                </a:solidFill>
                <a:latin typeface="Poppins"/>
                <a:ea typeface="Poppins"/>
                <a:cs typeface="Poppins"/>
                <a:sym typeface="Poppins"/>
              </a:rPr>
              <a:t> so having to plan and book earlier enough to avoid paying too much;</a:t>
            </a:r>
          </a:p>
          <a:p>
            <a:pPr algn="ctr">
              <a:lnSpc>
                <a:spcPts val="1540"/>
              </a:lnSpc>
              <a:spcBef>
                <a:spcPct val="0"/>
              </a:spcBef>
            </a:pPr>
            <a:r>
              <a:rPr lang="en-US" sz="1100">
                <a:solidFill>
                  <a:srgbClr val="000000"/>
                </a:solidFill>
                <a:latin typeface="Poppins"/>
                <a:ea typeface="Poppins"/>
                <a:cs typeface="Poppins"/>
                <a:sym typeface="Poppins"/>
              </a:rPr>
              <a:t>deciding which clothes to bring hahah according to the weather, especially if it's a totally</a:t>
            </a:r>
          </a:p>
          <a:p>
            <a:pPr algn="ctr">
              <a:lnSpc>
                <a:spcPts val="1540"/>
              </a:lnSpc>
              <a:spcBef>
                <a:spcPct val="0"/>
              </a:spcBef>
            </a:pPr>
            <a:r>
              <a:rPr lang="en-US" sz="1100">
                <a:solidFill>
                  <a:srgbClr val="000000"/>
                </a:solidFill>
                <a:latin typeface="Poppins"/>
                <a:ea typeface="Poppins"/>
                <a:cs typeface="Poppins"/>
                <a:sym typeface="Poppins"/>
              </a:rPr>
              <a:t>new place for me; balancing my finances during the trip hehe it's so tempting to go and</a:t>
            </a:r>
          </a:p>
          <a:p>
            <a:pPr algn="ctr">
              <a:lnSpc>
                <a:spcPts val="1540"/>
              </a:lnSpc>
              <a:spcBef>
                <a:spcPct val="0"/>
              </a:spcBef>
            </a:pPr>
            <a:r>
              <a:rPr lang="en-US" sz="1100">
                <a:solidFill>
                  <a:srgbClr val="000000"/>
                </a:solidFill>
                <a:latin typeface="Poppins"/>
                <a:ea typeface="Poppins"/>
                <a:cs typeface="Poppins"/>
                <a:sym typeface="Poppins"/>
              </a:rPr>
              <a:t>try new things, food etc. so it's quite tricky to experience the most and also buy</a:t>
            </a:r>
          </a:p>
          <a:p>
            <a:pPr algn="ctr">
              <a:lnSpc>
                <a:spcPts val="1540"/>
              </a:lnSpc>
              <a:spcBef>
                <a:spcPct val="0"/>
              </a:spcBef>
            </a:pPr>
            <a:r>
              <a:rPr lang="en-US" sz="1100">
                <a:solidFill>
                  <a:srgbClr val="000000"/>
                </a:solidFill>
                <a:latin typeface="Poppins"/>
                <a:ea typeface="Poppins"/>
                <a:cs typeface="Poppins"/>
                <a:sym typeface="Poppins"/>
              </a:rPr>
              <a:t>souvenirs etc. but paying attention to the expenses as well</a:t>
            </a:r>
          </a:p>
          <a:p>
            <a:pPr algn="ctr">
              <a:lnSpc>
                <a:spcPts val="1540"/>
              </a:lnSpc>
              <a:spcBef>
                <a:spcPct val="0"/>
              </a:spcBef>
            </a:pPr>
            <a:r>
              <a:rPr lang="en-US" sz="1100">
                <a:solidFill>
                  <a:srgbClr val="000000"/>
                </a:solidFill>
                <a:latin typeface="Poppins"/>
                <a:ea typeface="Poppins"/>
                <a:cs typeface="Poppins"/>
                <a:sym typeface="Poppins"/>
              </a:rPr>
              <a:t>Oh! and the airport security checkpoints haha"</a:t>
            </a:r>
          </a:p>
        </p:txBody>
      </p:sp>
      <p:sp>
        <p:nvSpPr>
          <p:cNvPr id="21" name="TextBox 21"/>
          <p:cNvSpPr txBox="1"/>
          <p:nvPr/>
        </p:nvSpPr>
        <p:spPr>
          <a:xfrm>
            <a:off x="6005840" y="1568385"/>
            <a:ext cx="3330574" cy="1695450"/>
          </a:xfrm>
          <a:prstGeom prst="rect">
            <a:avLst/>
          </a:prstGeom>
        </p:spPr>
        <p:txBody>
          <a:bodyPr lIns="0" tIns="0" rIns="0" bIns="0" rtlCol="0" anchor="t">
            <a:spAutoFit/>
          </a:bodyPr>
          <a:lstStyle/>
          <a:p>
            <a:pPr algn="ctr">
              <a:lnSpc>
                <a:spcPts val="1224"/>
              </a:lnSpc>
              <a:spcBef>
                <a:spcPct val="0"/>
              </a:spcBef>
            </a:pPr>
            <a:r>
              <a:rPr lang="en-US" sz="1020" b="1">
                <a:solidFill>
                  <a:srgbClr val="000000"/>
                </a:solidFill>
                <a:latin typeface="Poppins Bold"/>
                <a:ea typeface="Poppins Bold"/>
                <a:cs typeface="Poppins Bold"/>
                <a:sym typeface="Poppins Bold"/>
              </a:rPr>
              <a:t>Melek:</a:t>
            </a:r>
            <a:r>
              <a:rPr lang="en-US" sz="1020">
                <a:solidFill>
                  <a:srgbClr val="000000"/>
                </a:solidFill>
                <a:latin typeface="Poppins"/>
                <a:ea typeface="Poppins"/>
                <a:cs typeface="Poppins"/>
                <a:sym typeface="Poppins"/>
              </a:rPr>
              <a:t> Q."How do you keep track of your plans?"</a:t>
            </a:r>
          </a:p>
          <a:p>
            <a:pPr algn="ctr">
              <a:lnSpc>
                <a:spcPts val="1224"/>
              </a:lnSpc>
              <a:spcBef>
                <a:spcPct val="0"/>
              </a:spcBef>
            </a:pPr>
            <a:endParaRPr lang="en-US" sz="1020">
              <a:solidFill>
                <a:srgbClr val="000000"/>
              </a:solidFill>
              <a:latin typeface="Poppins"/>
              <a:ea typeface="Poppins"/>
              <a:cs typeface="Poppins"/>
              <a:sym typeface="Poppins"/>
            </a:endParaRPr>
          </a:p>
          <a:p>
            <a:pPr algn="ctr">
              <a:lnSpc>
                <a:spcPts val="1224"/>
              </a:lnSpc>
              <a:spcBef>
                <a:spcPct val="0"/>
              </a:spcBef>
            </a:pPr>
            <a:r>
              <a:rPr lang="en-US" sz="1020" b="1">
                <a:solidFill>
                  <a:srgbClr val="000000"/>
                </a:solidFill>
                <a:latin typeface="Poppins Bold"/>
                <a:ea typeface="Poppins Bold"/>
                <a:cs typeface="Poppins Bold"/>
                <a:sym typeface="Poppins Bold"/>
              </a:rPr>
              <a:t>Serap Kaçmaz (23):</a:t>
            </a:r>
            <a:r>
              <a:rPr lang="en-US" sz="1020">
                <a:solidFill>
                  <a:srgbClr val="000000"/>
                </a:solidFill>
                <a:latin typeface="Poppins"/>
                <a:ea typeface="Poppins"/>
                <a:cs typeface="Poppins"/>
                <a:sym typeface="Poppins"/>
              </a:rPr>
              <a:t> A. "Apps that </a:t>
            </a:r>
            <a:r>
              <a:rPr lang="en-US" sz="1020">
                <a:solidFill>
                  <a:srgbClr val="DC3A14"/>
                </a:solidFill>
                <a:latin typeface="Poppins"/>
                <a:ea typeface="Poppins"/>
                <a:cs typeface="Poppins"/>
                <a:sym typeface="Poppins"/>
              </a:rPr>
              <a:t>show reviews,</a:t>
            </a:r>
            <a:r>
              <a:rPr lang="en-US" sz="1020">
                <a:solidFill>
                  <a:srgbClr val="000000"/>
                </a:solidFill>
                <a:latin typeface="Poppins"/>
                <a:ea typeface="Poppins"/>
                <a:cs typeface="Poppins"/>
                <a:sym typeface="Poppins"/>
              </a:rPr>
              <a:t> contact info, and all</a:t>
            </a:r>
            <a:r>
              <a:rPr lang="en-US" sz="1020">
                <a:solidFill>
                  <a:srgbClr val="DC3A14"/>
                </a:solidFill>
                <a:latin typeface="Poppins"/>
                <a:ea typeface="Poppins"/>
                <a:cs typeface="Poppins"/>
                <a:sym typeface="Poppins"/>
              </a:rPr>
              <a:t> necessary details about the places </a:t>
            </a:r>
            <a:r>
              <a:rPr lang="en-US" sz="1020">
                <a:solidFill>
                  <a:srgbClr val="000000"/>
                </a:solidFill>
                <a:latin typeface="Poppins"/>
                <a:ea typeface="Poppins"/>
                <a:cs typeface="Poppins"/>
                <a:sym typeface="Poppins"/>
              </a:rPr>
              <a:t>she wants to visit—these make things easier."</a:t>
            </a:r>
          </a:p>
          <a:p>
            <a:pPr algn="ctr">
              <a:lnSpc>
                <a:spcPts val="1224"/>
              </a:lnSpc>
              <a:spcBef>
                <a:spcPct val="0"/>
              </a:spcBef>
            </a:pPr>
            <a:r>
              <a:rPr lang="en-US" sz="1020" b="1">
                <a:solidFill>
                  <a:srgbClr val="000000"/>
                </a:solidFill>
                <a:latin typeface="Poppins Bold"/>
                <a:ea typeface="Poppins Bold"/>
                <a:cs typeface="Poppins Bold"/>
                <a:sym typeface="Poppins Bold"/>
              </a:rPr>
              <a:t>Melek: </a:t>
            </a:r>
            <a:r>
              <a:rPr lang="en-US" sz="1020">
                <a:solidFill>
                  <a:srgbClr val="000000"/>
                </a:solidFill>
                <a:latin typeface="Poppins"/>
                <a:ea typeface="Poppins"/>
                <a:cs typeface="Poppins"/>
                <a:sym typeface="Poppins"/>
              </a:rPr>
              <a:t>Q.  "What stresses you most when traveling/planning?"</a:t>
            </a:r>
          </a:p>
          <a:p>
            <a:pPr algn="ctr">
              <a:lnSpc>
                <a:spcPts val="1224"/>
              </a:lnSpc>
              <a:spcBef>
                <a:spcPct val="0"/>
              </a:spcBef>
            </a:pPr>
            <a:r>
              <a:rPr lang="en-US" sz="1020" b="1">
                <a:solidFill>
                  <a:srgbClr val="000000"/>
                </a:solidFill>
                <a:latin typeface="Poppins Bold"/>
                <a:ea typeface="Poppins Bold"/>
                <a:cs typeface="Poppins Bold"/>
                <a:sym typeface="Poppins Bold"/>
              </a:rPr>
              <a:t>Serap Kaçmaz (23):</a:t>
            </a:r>
            <a:r>
              <a:rPr lang="en-US" sz="1020">
                <a:solidFill>
                  <a:srgbClr val="000000"/>
                </a:solidFill>
                <a:latin typeface="Poppins"/>
                <a:ea typeface="Poppins"/>
                <a:cs typeface="Poppins"/>
                <a:sym typeface="Poppins"/>
              </a:rPr>
              <a:t> A. "</a:t>
            </a:r>
            <a:r>
              <a:rPr lang="en-US" sz="1020">
                <a:solidFill>
                  <a:srgbClr val="DC3A14"/>
                </a:solidFill>
                <a:latin typeface="Poppins"/>
                <a:ea typeface="Poppins"/>
                <a:cs typeface="Poppins"/>
                <a:sym typeface="Poppins"/>
              </a:rPr>
              <a:t>Time loss</a:t>
            </a:r>
            <a:r>
              <a:rPr lang="en-US" sz="1020">
                <a:solidFill>
                  <a:srgbClr val="000000"/>
                </a:solidFill>
                <a:latin typeface="Poppins"/>
                <a:ea typeface="Poppins"/>
                <a:cs typeface="Poppins"/>
                <a:sym typeface="Poppins"/>
              </a:rPr>
              <a:t> and things </a:t>
            </a:r>
            <a:r>
              <a:rPr lang="en-US" sz="1020">
                <a:solidFill>
                  <a:srgbClr val="DC3A14"/>
                </a:solidFill>
                <a:latin typeface="Poppins"/>
                <a:ea typeface="Poppins"/>
                <a:cs typeface="Poppins"/>
                <a:sym typeface="Poppins"/>
              </a:rPr>
              <a:t>not looking like what was advertised.</a:t>
            </a:r>
            <a:r>
              <a:rPr lang="en-US" sz="1020">
                <a:solidFill>
                  <a:srgbClr val="000000"/>
                </a:solidFill>
                <a:latin typeface="Poppins"/>
                <a:ea typeface="Poppins"/>
                <a:cs typeface="Poppins"/>
                <a:sym typeface="Poppins"/>
              </a:rPr>
              <a:t>"</a:t>
            </a:r>
          </a:p>
          <a:p>
            <a:pPr algn="ctr">
              <a:lnSpc>
                <a:spcPts val="1224"/>
              </a:lnSpc>
              <a:spcBef>
                <a:spcPct val="0"/>
              </a:spcBef>
            </a:pPr>
            <a:endParaRPr lang="en-US" sz="1020">
              <a:solidFill>
                <a:srgbClr val="000000"/>
              </a:solidFill>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sp>
        <p:nvSpPr>
          <p:cNvPr id="2" name="TextBox 2"/>
          <p:cNvSpPr txBox="1"/>
          <p:nvPr/>
        </p:nvSpPr>
        <p:spPr>
          <a:xfrm>
            <a:off x="2739081" y="299085"/>
            <a:ext cx="4161391" cy="750570"/>
          </a:xfrm>
          <a:prstGeom prst="rect">
            <a:avLst/>
          </a:prstGeom>
        </p:spPr>
        <p:txBody>
          <a:bodyPr lIns="0" tIns="0" rIns="0" bIns="0" rtlCol="0" anchor="t">
            <a:spAutoFit/>
          </a:bodyPr>
          <a:lstStyle/>
          <a:p>
            <a:pPr algn="ctr">
              <a:lnSpc>
                <a:spcPts val="5880"/>
              </a:lnSpc>
            </a:pPr>
            <a:r>
              <a:rPr lang="en-US" sz="4200" b="1">
                <a:solidFill>
                  <a:srgbClr val="537B66"/>
                </a:solidFill>
                <a:latin typeface="Poppins Bold"/>
                <a:ea typeface="Poppins Bold"/>
                <a:cs typeface="Poppins Bold"/>
                <a:sym typeface="Poppins Bold"/>
              </a:rPr>
              <a:t>and insights</a:t>
            </a:r>
          </a:p>
        </p:txBody>
      </p:sp>
      <p:sp>
        <p:nvSpPr>
          <p:cNvPr id="3" name="TextBox 3"/>
          <p:cNvSpPr txBox="1"/>
          <p:nvPr/>
        </p:nvSpPr>
        <p:spPr>
          <a:xfrm>
            <a:off x="60764" y="2407285"/>
            <a:ext cx="2591594" cy="1250315"/>
          </a:xfrm>
          <a:prstGeom prst="rect">
            <a:avLst/>
          </a:prstGeom>
        </p:spPr>
        <p:txBody>
          <a:bodyPr lIns="0" tIns="0" rIns="0" bIns="0" rtlCol="0" anchor="t">
            <a:spAutoFit/>
          </a:bodyPr>
          <a:lstStyle/>
          <a:p>
            <a:pPr algn="l">
              <a:lnSpc>
                <a:spcPts val="1960"/>
              </a:lnSpc>
            </a:pPr>
            <a:r>
              <a:rPr lang="en-US" sz="1400" b="1">
                <a:solidFill>
                  <a:srgbClr val="66A1CA"/>
                </a:solidFill>
                <a:latin typeface="Poppins Bold"/>
                <a:ea typeface="Poppins Bold"/>
                <a:cs typeface="Poppins Bold"/>
                <a:sym typeface="Poppins Bold"/>
              </a:rPr>
              <a:t>Trip Planning</a:t>
            </a:r>
          </a:p>
          <a:p>
            <a:pPr algn="l">
              <a:lnSpc>
                <a:spcPts val="1960"/>
              </a:lnSpc>
              <a:spcBef>
                <a:spcPct val="0"/>
              </a:spcBef>
            </a:pPr>
            <a:r>
              <a:rPr lang="en-US" sz="1400">
                <a:solidFill>
                  <a:srgbClr val="000000"/>
                </a:solidFill>
                <a:latin typeface="Poppins"/>
                <a:ea typeface="Poppins"/>
                <a:cs typeface="Poppins"/>
                <a:sym typeface="Poppins"/>
              </a:rPr>
              <a:t>Users often rely on Google Maps, Google Calendar, physical planners, or travel apps that compare hotels.</a:t>
            </a:r>
          </a:p>
        </p:txBody>
      </p:sp>
      <p:sp>
        <p:nvSpPr>
          <p:cNvPr id="4" name="TextBox 4"/>
          <p:cNvSpPr txBox="1"/>
          <p:nvPr/>
        </p:nvSpPr>
        <p:spPr>
          <a:xfrm>
            <a:off x="60764" y="5412740"/>
            <a:ext cx="2591594" cy="1745615"/>
          </a:xfrm>
          <a:prstGeom prst="rect">
            <a:avLst/>
          </a:prstGeom>
        </p:spPr>
        <p:txBody>
          <a:bodyPr lIns="0" tIns="0" rIns="0" bIns="0" rtlCol="0" anchor="t">
            <a:spAutoFit/>
          </a:bodyPr>
          <a:lstStyle/>
          <a:p>
            <a:pPr algn="l">
              <a:lnSpc>
                <a:spcPts val="1960"/>
              </a:lnSpc>
            </a:pPr>
            <a:endParaRPr/>
          </a:p>
          <a:p>
            <a:pPr algn="l">
              <a:lnSpc>
                <a:spcPts val="1960"/>
              </a:lnSpc>
            </a:pPr>
            <a:r>
              <a:rPr lang="en-US" sz="1400" b="1">
                <a:solidFill>
                  <a:srgbClr val="66A1CA"/>
                </a:solidFill>
                <a:latin typeface="Poppins Bold"/>
                <a:ea typeface="Poppins Bold"/>
                <a:cs typeface="Poppins Bold"/>
                <a:sym typeface="Poppins Bold"/>
              </a:rPr>
              <a:t>Travel Interests </a:t>
            </a:r>
          </a:p>
          <a:p>
            <a:pPr algn="l">
              <a:lnSpc>
                <a:spcPts val="1960"/>
              </a:lnSpc>
              <a:spcBef>
                <a:spcPct val="0"/>
              </a:spcBef>
            </a:pPr>
            <a:r>
              <a:rPr lang="en-US" sz="1400">
                <a:solidFill>
                  <a:srgbClr val="000000"/>
                </a:solidFill>
                <a:latin typeface="Poppins"/>
                <a:ea typeface="Poppins"/>
                <a:cs typeface="Poppins"/>
                <a:sym typeface="Poppins"/>
              </a:rPr>
              <a:t>Some users want to discover local cuisine, others want comfort and convenience, some want historical background of places.</a:t>
            </a:r>
          </a:p>
        </p:txBody>
      </p:sp>
      <p:sp>
        <p:nvSpPr>
          <p:cNvPr id="5" name="TextBox 5"/>
          <p:cNvSpPr txBox="1"/>
          <p:nvPr/>
        </p:nvSpPr>
        <p:spPr>
          <a:xfrm>
            <a:off x="60764" y="3609975"/>
            <a:ext cx="2965304" cy="1745615"/>
          </a:xfrm>
          <a:prstGeom prst="rect">
            <a:avLst/>
          </a:prstGeom>
        </p:spPr>
        <p:txBody>
          <a:bodyPr lIns="0" tIns="0" rIns="0" bIns="0" rtlCol="0" anchor="t">
            <a:spAutoFit/>
          </a:bodyPr>
          <a:lstStyle/>
          <a:p>
            <a:pPr algn="l">
              <a:lnSpc>
                <a:spcPts val="1960"/>
              </a:lnSpc>
            </a:pPr>
            <a:endParaRPr/>
          </a:p>
          <a:p>
            <a:pPr algn="l">
              <a:lnSpc>
                <a:spcPts val="1960"/>
              </a:lnSpc>
              <a:spcBef>
                <a:spcPct val="0"/>
              </a:spcBef>
            </a:pPr>
            <a:r>
              <a:rPr lang="en-US" sz="1400" b="1">
                <a:solidFill>
                  <a:srgbClr val="66A1CA"/>
                </a:solidFill>
                <a:latin typeface="Poppins Bold"/>
                <a:ea typeface="Poppins Bold"/>
                <a:cs typeface="Poppins Bold"/>
                <a:sym typeface="Poppins Bold"/>
              </a:rPr>
              <a:t>AI Travel Assistance</a:t>
            </a:r>
          </a:p>
          <a:p>
            <a:pPr algn="l">
              <a:lnSpc>
                <a:spcPts val="1960"/>
              </a:lnSpc>
              <a:spcBef>
                <a:spcPct val="0"/>
              </a:spcBef>
            </a:pPr>
            <a:r>
              <a:rPr lang="en-US" sz="1400">
                <a:solidFill>
                  <a:srgbClr val="000000"/>
                </a:solidFill>
                <a:latin typeface="Poppins"/>
                <a:ea typeface="Poppins"/>
                <a:cs typeface="Poppins"/>
                <a:sym typeface="Poppins"/>
              </a:rPr>
              <a:t>Mixed opinions</a:t>
            </a:r>
          </a:p>
          <a:p>
            <a:pPr algn="l">
              <a:lnSpc>
                <a:spcPts val="1960"/>
              </a:lnSpc>
              <a:spcBef>
                <a:spcPct val="0"/>
              </a:spcBef>
            </a:pPr>
            <a:r>
              <a:rPr lang="en-US" sz="1400">
                <a:solidFill>
                  <a:srgbClr val="000000"/>
                </a:solidFill>
                <a:latin typeface="Poppins"/>
                <a:ea typeface="Poppins"/>
                <a:cs typeface="Poppins"/>
                <a:sym typeface="Poppins"/>
              </a:rPr>
              <a:t>Some are very positive.</a:t>
            </a:r>
          </a:p>
          <a:p>
            <a:pPr algn="l">
              <a:lnSpc>
                <a:spcPts val="1960"/>
              </a:lnSpc>
              <a:spcBef>
                <a:spcPct val="0"/>
              </a:spcBef>
            </a:pPr>
            <a:r>
              <a:rPr lang="en-US" sz="1400">
                <a:solidFill>
                  <a:srgbClr val="000000"/>
                </a:solidFill>
                <a:latin typeface="Poppins"/>
                <a:ea typeface="Poppins"/>
                <a:cs typeface="Poppins"/>
                <a:sym typeface="Poppins"/>
              </a:rPr>
              <a:t>Some are negative (fear of wrong directions).</a:t>
            </a:r>
          </a:p>
          <a:p>
            <a:pPr algn="l">
              <a:lnSpc>
                <a:spcPts val="1960"/>
              </a:lnSpc>
              <a:spcBef>
                <a:spcPct val="0"/>
              </a:spcBef>
            </a:pPr>
            <a:r>
              <a:rPr lang="en-US" sz="1400">
                <a:solidFill>
                  <a:srgbClr val="000000"/>
                </a:solidFill>
                <a:latin typeface="Poppins"/>
                <a:ea typeface="Poppins"/>
                <a:cs typeface="Poppins"/>
                <a:sym typeface="Poppins"/>
              </a:rPr>
              <a:t>Some are open but cautious.</a:t>
            </a:r>
          </a:p>
        </p:txBody>
      </p:sp>
      <p:sp>
        <p:nvSpPr>
          <p:cNvPr id="6" name="TextBox 6"/>
          <p:cNvSpPr txBox="1"/>
          <p:nvPr/>
        </p:nvSpPr>
        <p:spPr>
          <a:xfrm>
            <a:off x="60764" y="1440815"/>
            <a:ext cx="2591594" cy="309245"/>
          </a:xfrm>
          <a:prstGeom prst="rect">
            <a:avLst/>
          </a:prstGeom>
        </p:spPr>
        <p:txBody>
          <a:bodyPr lIns="0" tIns="0" rIns="0" bIns="0" rtlCol="0" anchor="t">
            <a:spAutoFit/>
          </a:bodyPr>
          <a:lstStyle/>
          <a:p>
            <a:pPr algn="just">
              <a:lnSpc>
                <a:spcPts val="2379"/>
              </a:lnSpc>
              <a:spcBef>
                <a:spcPct val="0"/>
              </a:spcBef>
            </a:pPr>
            <a:r>
              <a:rPr lang="en-US" sz="1699" b="1" u="sng">
                <a:solidFill>
                  <a:srgbClr val="DC3A14"/>
                </a:solidFill>
                <a:latin typeface="Poppins Bold"/>
                <a:ea typeface="Poppins Bold"/>
                <a:cs typeface="Poppins Bold"/>
                <a:sym typeface="Poppins Bold"/>
              </a:rPr>
              <a:t>Current User Behaviour</a:t>
            </a:r>
          </a:p>
        </p:txBody>
      </p:sp>
      <p:sp>
        <p:nvSpPr>
          <p:cNvPr id="7" name="TextBox 7"/>
          <p:cNvSpPr txBox="1"/>
          <p:nvPr/>
        </p:nvSpPr>
        <p:spPr>
          <a:xfrm>
            <a:off x="3690092" y="1440815"/>
            <a:ext cx="1825129" cy="309245"/>
          </a:xfrm>
          <a:prstGeom prst="rect">
            <a:avLst/>
          </a:prstGeom>
        </p:spPr>
        <p:txBody>
          <a:bodyPr lIns="0" tIns="0" rIns="0" bIns="0" rtlCol="0" anchor="t">
            <a:spAutoFit/>
          </a:bodyPr>
          <a:lstStyle/>
          <a:p>
            <a:pPr algn="ctr">
              <a:lnSpc>
                <a:spcPts val="2379"/>
              </a:lnSpc>
              <a:spcBef>
                <a:spcPct val="0"/>
              </a:spcBef>
            </a:pPr>
            <a:r>
              <a:rPr lang="en-US" sz="1699" b="1" u="sng">
                <a:solidFill>
                  <a:srgbClr val="DC3A14"/>
                </a:solidFill>
                <a:latin typeface="Poppins Bold"/>
                <a:ea typeface="Poppins Bold"/>
                <a:cs typeface="Poppins Bold"/>
                <a:sym typeface="Poppins Bold"/>
              </a:rPr>
              <a:t>Main Pain Points</a:t>
            </a:r>
          </a:p>
        </p:txBody>
      </p:sp>
      <p:sp>
        <p:nvSpPr>
          <p:cNvPr id="8" name="TextBox 8"/>
          <p:cNvSpPr txBox="1"/>
          <p:nvPr/>
        </p:nvSpPr>
        <p:spPr>
          <a:xfrm>
            <a:off x="6821026" y="1440815"/>
            <a:ext cx="2351385" cy="309245"/>
          </a:xfrm>
          <a:prstGeom prst="rect">
            <a:avLst/>
          </a:prstGeom>
        </p:spPr>
        <p:txBody>
          <a:bodyPr lIns="0" tIns="0" rIns="0" bIns="0" rtlCol="0" anchor="t">
            <a:spAutoFit/>
          </a:bodyPr>
          <a:lstStyle/>
          <a:p>
            <a:pPr algn="l">
              <a:lnSpc>
                <a:spcPts val="2379"/>
              </a:lnSpc>
              <a:spcBef>
                <a:spcPct val="0"/>
              </a:spcBef>
            </a:pPr>
            <a:r>
              <a:rPr lang="en-US" sz="1699" b="1" u="sng">
                <a:solidFill>
                  <a:srgbClr val="DC3A14"/>
                </a:solidFill>
                <a:latin typeface="Poppins Bold"/>
                <a:ea typeface="Poppins Bold"/>
                <a:cs typeface="Poppins Bold"/>
                <a:sym typeface="Poppins Bold"/>
              </a:rPr>
              <a:t>Design Opportunities</a:t>
            </a:r>
          </a:p>
        </p:txBody>
      </p:sp>
      <p:sp>
        <p:nvSpPr>
          <p:cNvPr id="9" name="TextBox 9"/>
          <p:cNvSpPr txBox="1"/>
          <p:nvPr/>
        </p:nvSpPr>
        <p:spPr>
          <a:xfrm>
            <a:off x="2993206" y="2407285"/>
            <a:ext cx="3337132" cy="1250315"/>
          </a:xfrm>
          <a:prstGeom prst="rect">
            <a:avLst/>
          </a:prstGeom>
        </p:spPr>
        <p:txBody>
          <a:bodyPr lIns="0" tIns="0" rIns="0" bIns="0" rtlCol="0" anchor="t">
            <a:spAutoFit/>
          </a:bodyPr>
          <a:lstStyle/>
          <a:p>
            <a:pPr algn="l">
              <a:lnSpc>
                <a:spcPts val="1960"/>
              </a:lnSpc>
              <a:spcBef>
                <a:spcPct val="0"/>
              </a:spcBef>
            </a:pPr>
            <a:r>
              <a:rPr lang="en-US" sz="1400" b="1">
                <a:solidFill>
                  <a:srgbClr val="66A1CA"/>
                </a:solidFill>
                <a:latin typeface="Poppins Bold"/>
                <a:ea typeface="Poppins Bold"/>
                <a:cs typeface="Poppins Bold"/>
                <a:sym typeface="Poppins Bold"/>
              </a:rPr>
              <a:t>Time Wasted</a:t>
            </a:r>
          </a:p>
          <a:p>
            <a:pPr marL="302261" lvl="1" indent="-151130" algn="l">
              <a:lnSpc>
                <a:spcPts val="1960"/>
              </a:lnSpc>
              <a:buFont typeface="Arial"/>
              <a:buChar char="•"/>
            </a:pPr>
            <a:r>
              <a:rPr lang="en-US" sz="1400">
                <a:solidFill>
                  <a:srgbClr val="000000"/>
                </a:solidFill>
                <a:latin typeface="Poppins"/>
                <a:ea typeface="Poppins"/>
                <a:cs typeface="Poppins"/>
                <a:sym typeface="Poppins"/>
              </a:rPr>
              <a:t>Searching for routes or activities.</a:t>
            </a:r>
          </a:p>
          <a:p>
            <a:pPr marL="302261" lvl="1" indent="-151130" algn="l">
              <a:lnSpc>
                <a:spcPts val="1960"/>
              </a:lnSpc>
              <a:buFont typeface="Arial"/>
              <a:buChar char="•"/>
            </a:pPr>
            <a:r>
              <a:rPr lang="en-US" sz="1400">
                <a:solidFill>
                  <a:srgbClr val="000000"/>
                </a:solidFill>
                <a:latin typeface="Poppins"/>
                <a:ea typeface="Poppins"/>
                <a:cs typeface="Poppins"/>
                <a:sym typeface="Poppins"/>
              </a:rPr>
              <a:t>Switching between apps to gather info.</a:t>
            </a:r>
          </a:p>
          <a:p>
            <a:pPr marL="302261" lvl="1" indent="-151130" algn="l">
              <a:lnSpc>
                <a:spcPts val="1960"/>
              </a:lnSpc>
              <a:buFont typeface="Arial"/>
              <a:buChar char="•"/>
            </a:pPr>
            <a:r>
              <a:rPr lang="en-US" sz="1400">
                <a:solidFill>
                  <a:srgbClr val="000000"/>
                </a:solidFill>
                <a:latin typeface="Poppins"/>
                <a:ea typeface="Poppins"/>
                <a:cs typeface="Poppins"/>
                <a:sym typeface="Poppins"/>
              </a:rPr>
              <a:t>Checking reviews manually.</a:t>
            </a:r>
          </a:p>
        </p:txBody>
      </p:sp>
      <p:sp>
        <p:nvSpPr>
          <p:cNvPr id="10" name="TextBox 10"/>
          <p:cNvSpPr txBox="1"/>
          <p:nvPr/>
        </p:nvSpPr>
        <p:spPr>
          <a:xfrm>
            <a:off x="2993206" y="3838851"/>
            <a:ext cx="2999950" cy="1557517"/>
          </a:xfrm>
          <a:prstGeom prst="rect">
            <a:avLst/>
          </a:prstGeom>
        </p:spPr>
        <p:txBody>
          <a:bodyPr lIns="0" tIns="0" rIns="0" bIns="0" rtlCol="0" anchor="t">
            <a:spAutoFit/>
          </a:bodyPr>
          <a:lstStyle/>
          <a:p>
            <a:pPr algn="l">
              <a:lnSpc>
                <a:spcPts val="1897"/>
              </a:lnSpc>
              <a:spcBef>
                <a:spcPct val="0"/>
              </a:spcBef>
            </a:pPr>
            <a:r>
              <a:rPr lang="en-US" sz="1355" b="1">
                <a:solidFill>
                  <a:srgbClr val="66A1CA"/>
                </a:solidFill>
                <a:latin typeface="Poppins Bold"/>
                <a:ea typeface="Poppins Bold"/>
                <a:cs typeface="Poppins Bold"/>
                <a:sym typeface="Poppins Bold"/>
              </a:rPr>
              <a:t>Fragmented Travel Information</a:t>
            </a:r>
          </a:p>
          <a:p>
            <a:pPr algn="l">
              <a:lnSpc>
                <a:spcPts val="1757"/>
              </a:lnSpc>
            </a:pPr>
            <a:r>
              <a:rPr lang="en-US" sz="1255">
                <a:solidFill>
                  <a:srgbClr val="000000"/>
                </a:solidFill>
                <a:latin typeface="Poppins"/>
                <a:ea typeface="Poppins"/>
                <a:cs typeface="Poppins"/>
                <a:sym typeface="Poppins"/>
              </a:rPr>
              <a:t>Users must switch between:</a:t>
            </a:r>
          </a:p>
          <a:p>
            <a:pPr marL="271048" lvl="1" indent="-135524" algn="l">
              <a:lnSpc>
                <a:spcPts val="1757"/>
              </a:lnSpc>
              <a:buFont typeface="Arial"/>
              <a:buChar char="•"/>
            </a:pPr>
            <a:r>
              <a:rPr lang="en-US" sz="1255">
                <a:solidFill>
                  <a:srgbClr val="000000"/>
                </a:solidFill>
                <a:latin typeface="Poppins"/>
                <a:ea typeface="Poppins"/>
                <a:cs typeface="Poppins"/>
                <a:sym typeface="Poppins"/>
              </a:rPr>
              <a:t>Google Maps</a:t>
            </a:r>
          </a:p>
          <a:p>
            <a:pPr marL="271048" lvl="1" indent="-135524" algn="l">
              <a:lnSpc>
                <a:spcPts val="1757"/>
              </a:lnSpc>
              <a:buFont typeface="Arial"/>
              <a:buChar char="•"/>
            </a:pPr>
            <a:r>
              <a:rPr lang="en-US" sz="1255">
                <a:solidFill>
                  <a:srgbClr val="000000"/>
                </a:solidFill>
                <a:latin typeface="Poppins"/>
                <a:ea typeface="Poppins"/>
                <a:cs typeface="Poppins"/>
                <a:sym typeface="Poppins"/>
              </a:rPr>
              <a:t>notes</a:t>
            </a:r>
          </a:p>
          <a:p>
            <a:pPr marL="271048" lvl="1" indent="-135524" algn="l">
              <a:lnSpc>
                <a:spcPts val="1757"/>
              </a:lnSpc>
              <a:buFont typeface="Arial"/>
              <a:buChar char="•"/>
            </a:pPr>
            <a:r>
              <a:rPr lang="en-US" sz="1255">
                <a:solidFill>
                  <a:srgbClr val="000000"/>
                </a:solidFill>
                <a:latin typeface="Poppins"/>
                <a:ea typeface="Poppins"/>
                <a:cs typeface="Poppins"/>
                <a:sym typeface="Poppins"/>
              </a:rPr>
              <a:t>calendars</a:t>
            </a:r>
          </a:p>
          <a:p>
            <a:pPr marL="271048" lvl="1" indent="-135524" algn="l">
              <a:lnSpc>
                <a:spcPts val="1757"/>
              </a:lnSpc>
              <a:buFont typeface="Arial"/>
              <a:buChar char="•"/>
            </a:pPr>
            <a:r>
              <a:rPr lang="en-US" sz="1255">
                <a:solidFill>
                  <a:srgbClr val="000000"/>
                </a:solidFill>
                <a:latin typeface="Poppins"/>
                <a:ea typeface="Poppins"/>
                <a:cs typeface="Poppins"/>
                <a:sym typeface="Poppins"/>
              </a:rPr>
              <a:t>ticket instructions</a:t>
            </a:r>
          </a:p>
          <a:p>
            <a:pPr algn="l">
              <a:lnSpc>
                <a:spcPts val="1757"/>
              </a:lnSpc>
            </a:pPr>
            <a:r>
              <a:rPr lang="en-US" sz="1255">
                <a:solidFill>
                  <a:srgbClr val="000000"/>
                </a:solidFill>
                <a:latin typeface="Poppins"/>
                <a:ea typeface="Poppins"/>
                <a:cs typeface="Poppins"/>
                <a:sym typeface="Poppins"/>
              </a:rPr>
              <a:t>Leads to confusion and inefficiency.</a:t>
            </a:r>
          </a:p>
        </p:txBody>
      </p:sp>
      <p:sp>
        <p:nvSpPr>
          <p:cNvPr id="11" name="TextBox 11"/>
          <p:cNvSpPr txBox="1"/>
          <p:nvPr/>
        </p:nvSpPr>
        <p:spPr>
          <a:xfrm>
            <a:off x="2993206" y="5647943"/>
            <a:ext cx="2906777" cy="1510412"/>
          </a:xfrm>
          <a:prstGeom prst="rect">
            <a:avLst/>
          </a:prstGeom>
        </p:spPr>
        <p:txBody>
          <a:bodyPr lIns="0" tIns="0" rIns="0" bIns="0" rtlCol="0" anchor="t">
            <a:spAutoFit/>
          </a:bodyPr>
          <a:lstStyle/>
          <a:p>
            <a:pPr algn="l">
              <a:lnSpc>
                <a:spcPts val="1938"/>
              </a:lnSpc>
            </a:pPr>
            <a:r>
              <a:rPr lang="en-US" sz="1384" b="1">
                <a:solidFill>
                  <a:srgbClr val="66A1CA"/>
                </a:solidFill>
                <a:latin typeface="Poppins Bold"/>
                <a:ea typeface="Poppins Bold"/>
                <a:cs typeface="Poppins Bold"/>
                <a:sym typeface="Poppins Bold"/>
              </a:rPr>
              <a:t>Transportation Problems</a:t>
            </a:r>
          </a:p>
          <a:p>
            <a:pPr marL="255835" lvl="1" indent="-127918" algn="l">
              <a:lnSpc>
                <a:spcPts val="1658"/>
              </a:lnSpc>
              <a:buFont typeface="Arial"/>
              <a:buChar char="•"/>
            </a:pPr>
            <a:r>
              <a:rPr lang="en-US" sz="1184">
                <a:solidFill>
                  <a:srgbClr val="000000"/>
                </a:solidFill>
                <a:latin typeface="Poppins"/>
                <a:ea typeface="Poppins"/>
                <a:cs typeface="Poppins"/>
                <a:sym typeface="Poppins"/>
              </a:rPr>
              <a:t>Switching between different trains and apps is tiring.</a:t>
            </a:r>
          </a:p>
          <a:p>
            <a:pPr marL="255835" lvl="1" indent="-127918" algn="l">
              <a:lnSpc>
                <a:spcPts val="1658"/>
              </a:lnSpc>
              <a:buFont typeface="Arial"/>
              <a:buChar char="•"/>
            </a:pPr>
            <a:r>
              <a:rPr lang="en-US" sz="1184">
                <a:solidFill>
                  <a:srgbClr val="000000"/>
                </a:solidFill>
                <a:latin typeface="Poppins"/>
                <a:ea typeface="Poppins"/>
                <a:cs typeface="Poppins"/>
                <a:sym typeface="Poppins"/>
              </a:rPr>
              <a:t>Streetlights/traffic or long connecting waits waste time.</a:t>
            </a:r>
          </a:p>
          <a:p>
            <a:pPr marL="255835" lvl="1" indent="-127918" algn="l">
              <a:lnSpc>
                <a:spcPts val="1658"/>
              </a:lnSpc>
              <a:buFont typeface="Arial"/>
              <a:buChar char="•"/>
            </a:pPr>
            <a:r>
              <a:rPr lang="en-US" sz="1184">
                <a:solidFill>
                  <a:srgbClr val="000000"/>
                </a:solidFill>
                <a:latin typeface="Poppins"/>
                <a:ea typeface="Poppins"/>
                <a:cs typeface="Poppins"/>
                <a:sym typeface="Poppins"/>
              </a:rPr>
              <a:t>Heavy dependency on digital maps → if internet fails = chaos.</a:t>
            </a:r>
          </a:p>
        </p:txBody>
      </p:sp>
      <p:sp>
        <p:nvSpPr>
          <p:cNvPr id="12" name="TextBox 12"/>
          <p:cNvSpPr txBox="1"/>
          <p:nvPr/>
        </p:nvSpPr>
        <p:spPr>
          <a:xfrm>
            <a:off x="6620807" y="5687876"/>
            <a:ext cx="2984442" cy="1670601"/>
          </a:xfrm>
          <a:prstGeom prst="rect">
            <a:avLst/>
          </a:prstGeom>
        </p:spPr>
        <p:txBody>
          <a:bodyPr lIns="0" tIns="0" rIns="0" bIns="0" rtlCol="0" anchor="t">
            <a:spAutoFit/>
          </a:bodyPr>
          <a:lstStyle/>
          <a:p>
            <a:pPr algn="l">
              <a:lnSpc>
                <a:spcPts val="1894"/>
              </a:lnSpc>
              <a:spcBef>
                <a:spcPct val="0"/>
              </a:spcBef>
            </a:pPr>
            <a:r>
              <a:rPr lang="en-US" sz="1353" b="1">
                <a:solidFill>
                  <a:srgbClr val="66A1CA"/>
                </a:solidFill>
                <a:latin typeface="Poppins Bold"/>
                <a:ea typeface="Poppins Bold"/>
                <a:cs typeface="Poppins Bold"/>
                <a:sym typeface="Poppins Bold"/>
              </a:rPr>
              <a:t>Reliable Route Mode</a:t>
            </a:r>
          </a:p>
          <a:p>
            <a:pPr marL="292181" lvl="1" indent="-146090" algn="l">
              <a:lnSpc>
                <a:spcPts val="1894"/>
              </a:lnSpc>
              <a:buFont typeface="Arial"/>
              <a:buChar char="•"/>
            </a:pPr>
            <a:r>
              <a:rPr lang="en-US" sz="1353">
                <a:solidFill>
                  <a:srgbClr val="000000"/>
                </a:solidFill>
                <a:latin typeface="Poppins"/>
                <a:ea typeface="Poppins"/>
                <a:cs typeface="Poppins"/>
                <a:sym typeface="Poppins"/>
              </a:rPr>
              <a:t>Guaranteed accurate routes</a:t>
            </a:r>
          </a:p>
          <a:p>
            <a:pPr marL="292181" lvl="1" indent="-146090" algn="l">
              <a:lnSpc>
                <a:spcPts val="1894"/>
              </a:lnSpc>
              <a:buFont typeface="Arial"/>
              <a:buChar char="•"/>
            </a:pPr>
            <a:r>
              <a:rPr lang="en-US" sz="1353">
                <a:solidFill>
                  <a:srgbClr val="000000"/>
                </a:solidFill>
                <a:latin typeface="Poppins"/>
                <a:ea typeface="Poppins"/>
                <a:cs typeface="Poppins"/>
                <a:sym typeface="Poppins"/>
              </a:rPr>
              <a:t>Offline maps, build trust between users and digital navigationStep-by-step guidance</a:t>
            </a:r>
          </a:p>
          <a:p>
            <a:pPr marL="292181" lvl="1" indent="-146090" algn="l">
              <a:lnSpc>
                <a:spcPts val="1894"/>
              </a:lnSpc>
              <a:buFont typeface="Arial"/>
              <a:buChar char="•"/>
            </a:pPr>
            <a:r>
              <a:rPr lang="en-US" sz="1353">
                <a:solidFill>
                  <a:srgbClr val="000000"/>
                </a:solidFill>
                <a:latin typeface="Poppins"/>
                <a:ea typeface="Poppins"/>
                <a:cs typeface="Poppins"/>
                <a:sym typeface="Poppins"/>
              </a:rPr>
              <a:t>Warnings for disruption</a:t>
            </a:r>
          </a:p>
        </p:txBody>
      </p:sp>
      <p:sp>
        <p:nvSpPr>
          <p:cNvPr id="13" name="TextBox 13"/>
          <p:cNvSpPr txBox="1"/>
          <p:nvPr/>
        </p:nvSpPr>
        <p:spPr>
          <a:xfrm>
            <a:off x="6673362" y="2416810"/>
            <a:ext cx="2857125" cy="1172895"/>
          </a:xfrm>
          <a:prstGeom prst="rect">
            <a:avLst/>
          </a:prstGeom>
        </p:spPr>
        <p:txBody>
          <a:bodyPr lIns="0" tIns="0" rIns="0" bIns="0" rtlCol="0" anchor="t">
            <a:spAutoFit/>
          </a:bodyPr>
          <a:lstStyle/>
          <a:p>
            <a:pPr algn="l">
              <a:lnSpc>
                <a:spcPts val="1847"/>
              </a:lnSpc>
            </a:pPr>
            <a:r>
              <a:rPr lang="en-US" sz="1319" b="1">
                <a:solidFill>
                  <a:srgbClr val="66A1CA"/>
                </a:solidFill>
                <a:latin typeface="Poppins Bold"/>
                <a:ea typeface="Poppins Bold"/>
                <a:cs typeface="Poppins Bold"/>
                <a:sym typeface="Poppins Bold"/>
              </a:rPr>
              <a:t> Unified Travel Planner App</a:t>
            </a:r>
          </a:p>
          <a:p>
            <a:pPr marL="284959" lvl="1" indent="-142479" algn="l">
              <a:lnSpc>
                <a:spcPts val="1847"/>
              </a:lnSpc>
              <a:buFont typeface="Arial"/>
              <a:buChar char="•"/>
            </a:pPr>
            <a:r>
              <a:rPr lang="en-US" sz="1319">
                <a:solidFill>
                  <a:srgbClr val="000000"/>
                </a:solidFill>
                <a:latin typeface="Poppins"/>
                <a:ea typeface="Poppins"/>
                <a:cs typeface="Poppins"/>
                <a:sym typeface="Poppins"/>
              </a:rPr>
              <a:t>Transportation planning</a:t>
            </a:r>
          </a:p>
          <a:p>
            <a:pPr marL="284959" lvl="1" indent="-142479" algn="l">
              <a:lnSpc>
                <a:spcPts val="1847"/>
              </a:lnSpc>
              <a:buFont typeface="Arial"/>
              <a:buChar char="•"/>
            </a:pPr>
            <a:r>
              <a:rPr lang="en-US" sz="1319">
                <a:solidFill>
                  <a:srgbClr val="000000"/>
                </a:solidFill>
                <a:latin typeface="Poppins"/>
                <a:ea typeface="Poppins"/>
                <a:cs typeface="Poppins"/>
                <a:sym typeface="Poppins"/>
              </a:rPr>
              <a:t>Activity suggestions &amp;Reviews</a:t>
            </a:r>
          </a:p>
          <a:p>
            <a:pPr marL="284959" lvl="1" indent="-142479" algn="l">
              <a:lnSpc>
                <a:spcPts val="1847"/>
              </a:lnSpc>
              <a:buFont typeface="Arial"/>
              <a:buChar char="•"/>
            </a:pPr>
            <a:r>
              <a:rPr lang="en-US" sz="1319">
                <a:solidFill>
                  <a:srgbClr val="000000"/>
                </a:solidFill>
                <a:latin typeface="Poppins"/>
                <a:ea typeface="Poppins"/>
                <a:cs typeface="Poppins"/>
                <a:sym typeface="Poppins"/>
              </a:rPr>
              <a:t>Notes and Reminders</a:t>
            </a:r>
          </a:p>
          <a:p>
            <a:pPr marL="284959" lvl="1" indent="-142479" algn="l">
              <a:lnSpc>
                <a:spcPts val="1847"/>
              </a:lnSpc>
              <a:buFont typeface="Arial"/>
              <a:buChar char="•"/>
            </a:pPr>
            <a:r>
              <a:rPr lang="en-US" sz="1319">
                <a:solidFill>
                  <a:srgbClr val="000000"/>
                </a:solidFill>
                <a:latin typeface="Poppins"/>
                <a:ea typeface="Poppins"/>
                <a:cs typeface="Poppins"/>
                <a:sym typeface="Poppins"/>
              </a:rPr>
              <a:t>Reliable Ticket QR codes</a:t>
            </a:r>
          </a:p>
        </p:txBody>
      </p:sp>
      <p:sp>
        <p:nvSpPr>
          <p:cNvPr id="14" name="TextBox 14"/>
          <p:cNvSpPr txBox="1"/>
          <p:nvPr/>
        </p:nvSpPr>
        <p:spPr>
          <a:xfrm>
            <a:off x="6620807" y="3829326"/>
            <a:ext cx="3132793" cy="1993265"/>
          </a:xfrm>
          <a:prstGeom prst="rect">
            <a:avLst/>
          </a:prstGeom>
        </p:spPr>
        <p:txBody>
          <a:bodyPr lIns="0" tIns="0" rIns="0" bIns="0" rtlCol="0" anchor="t">
            <a:spAutoFit/>
          </a:bodyPr>
          <a:lstStyle/>
          <a:p>
            <a:pPr algn="l">
              <a:lnSpc>
                <a:spcPts val="1960"/>
              </a:lnSpc>
              <a:spcBef>
                <a:spcPct val="0"/>
              </a:spcBef>
            </a:pPr>
            <a:r>
              <a:rPr lang="en-US" sz="1400" b="1">
                <a:solidFill>
                  <a:srgbClr val="66A1CA"/>
                </a:solidFill>
                <a:latin typeface="Poppins Bold"/>
                <a:ea typeface="Poppins Bold"/>
                <a:cs typeface="Poppins Bold"/>
                <a:sym typeface="Poppins Bold"/>
              </a:rPr>
              <a:t>AI Itinerary Generator</a:t>
            </a:r>
          </a:p>
          <a:p>
            <a:pPr algn="l">
              <a:lnSpc>
                <a:spcPts val="1960"/>
              </a:lnSpc>
            </a:pPr>
            <a:r>
              <a:rPr lang="en-US" sz="1400">
                <a:solidFill>
                  <a:srgbClr val="000000"/>
                </a:solidFill>
                <a:latin typeface="Poppins"/>
                <a:ea typeface="Poppins"/>
                <a:cs typeface="Poppins"/>
                <a:sym typeface="Poppins"/>
              </a:rPr>
              <a:t>Automatically creates:</a:t>
            </a:r>
          </a:p>
          <a:p>
            <a:pPr marL="302261" lvl="1" indent="-151130" algn="l">
              <a:lnSpc>
                <a:spcPts val="1960"/>
              </a:lnSpc>
              <a:buFont typeface="Arial"/>
              <a:buChar char="•"/>
            </a:pPr>
            <a:r>
              <a:rPr lang="en-US" sz="1400">
                <a:solidFill>
                  <a:srgbClr val="000000"/>
                </a:solidFill>
                <a:latin typeface="Poppins"/>
                <a:ea typeface="Poppins"/>
                <a:cs typeface="Poppins"/>
                <a:sym typeface="Poppins"/>
              </a:rPr>
              <a:t>Day-by-day routes</a:t>
            </a:r>
          </a:p>
          <a:p>
            <a:pPr marL="302261" lvl="1" indent="-151130" algn="l">
              <a:lnSpc>
                <a:spcPts val="1960"/>
              </a:lnSpc>
              <a:buFont typeface="Arial"/>
              <a:buChar char="•"/>
            </a:pPr>
            <a:r>
              <a:rPr lang="en-US" sz="1400">
                <a:solidFill>
                  <a:srgbClr val="000000"/>
                </a:solidFill>
                <a:latin typeface="Poppins"/>
                <a:ea typeface="Poppins"/>
                <a:cs typeface="Poppins"/>
                <a:sym typeface="Poppins"/>
              </a:rPr>
              <a:t>Travel time estimates</a:t>
            </a:r>
          </a:p>
          <a:p>
            <a:pPr marL="302261" lvl="1" indent="-151130" algn="l">
              <a:lnSpc>
                <a:spcPts val="1960"/>
              </a:lnSpc>
              <a:buFont typeface="Arial"/>
              <a:buChar char="•"/>
            </a:pPr>
            <a:r>
              <a:rPr lang="en-US" sz="1400">
                <a:solidFill>
                  <a:srgbClr val="000000"/>
                </a:solidFill>
                <a:latin typeface="Poppins"/>
                <a:ea typeface="Poppins"/>
                <a:cs typeface="Poppins"/>
                <a:sym typeface="Poppins"/>
              </a:rPr>
              <a:t>Nearby points of interest</a:t>
            </a:r>
          </a:p>
          <a:p>
            <a:pPr marL="302261" lvl="1" indent="-151130" algn="l">
              <a:lnSpc>
                <a:spcPts val="1960"/>
              </a:lnSpc>
              <a:buFont typeface="Arial"/>
              <a:buChar char="•"/>
            </a:pPr>
            <a:r>
              <a:rPr lang="en-US" sz="1400">
                <a:solidFill>
                  <a:srgbClr val="000000"/>
                </a:solidFill>
                <a:latin typeface="Poppins"/>
                <a:ea typeface="Poppins"/>
                <a:cs typeface="Poppins"/>
                <a:sym typeface="Poppins"/>
              </a:rPr>
              <a:t>Adjusts dynamically if plans change</a:t>
            </a:r>
          </a:p>
          <a:p>
            <a:pPr algn="l">
              <a:lnSpc>
                <a:spcPts val="1960"/>
              </a:lnSpc>
              <a:spcBef>
                <a:spcPct val="0"/>
              </a:spcBef>
            </a:pPr>
            <a:endParaRPr lang="en-US" sz="1400">
              <a:solidFill>
                <a:srgbClr val="000000"/>
              </a:solidFill>
              <a:latin typeface="Poppins"/>
              <a:ea typeface="Poppins"/>
              <a:cs typeface="Poppins"/>
              <a:sym typeface="Poppins"/>
            </a:endParaRPr>
          </a:p>
        </p:txBody>
      </p:sp>
      <p:sp>
        <p:nvSpPr>
          <p:cNvPr id="15" name="Freeform 15"/>
          <p:cNvSpPr/>
          <p:nvPr/>
        </p:nvSpPr>
        <p:spPr>
          <a:xfrm rot="-1822691">
            <a:off x="760923" y="197447"/>
            <a:ext cx="524919" cy="851638"/>
          </a:xfrm>
          <a:custGeom>
            <a:avLst/>
            <a:gdLst/>
            <a:ahLst/>
            <a:cxnLst/>
            <a:rect l="l" t="t" r="r" b="b"/>
            <a:pathLst>
              <a:path w="524919" h="851638">
                <a:moveTo>
                  <a:pt x="0" y="0"/>
                </a:moveTo>
                <a:lnTo>
                  <a:pt x="524919" y="0"/>
                </a:lnTo>
                <a:lnTo>
                  <a:pt x="524919" y="851638"/>
                </a:lnTo>
                <a:lnTo>
                  <a:pt x="0" y="851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6" name="Freeform 16"/>
          <p:cNvSpPr/>
          <p:nvPr/>
        </p:nvSpPr>
        <p:spPr>
          <a:xfrm rot="1195430">
            <a:off x="8342627" y="283145"/>
            <a:ext cx="1120202" cy="1032623"/>
          </a:xfrm>
          <a:custGeom>
            <a:avLst/>
            <a:gdLst/>
            <a:ahLst/>
            <a:cxnLst/>
            <a:rect l="l" t="t" r="r" b="b"/>
            <a:pathLst>
              <a:path w="1120202" h="1032623">
                <a:moveTo>
                  <a:pt x="0" y="0"/>
                </a:moveTo>
                <a:lnTo>
                  <a:pt x="1120202" y="0"/>
                </a:lnTo>
                <a:lnTo>
                  <a:pt x="1120202" y="1032623"/>
                </a:lnTo>
                <a:lnTo>
                  <a:pt x="0" y="10326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7" name="Freeform 17"/>
          <p:cNvSpPr/>
          <p:nvPr/>
        </p:nvSpPr>
        <p:spPr>
          <a:xfrm rot="-1628169">
            <a:off x="7280628" y="437470"/>
            <a:ext cx="1026842" cy="588100"/>
          </a:xfrm>
          <a:custGeom>
            <a:avLst/>
            <a:gdLst/>
            <a:ahLst/>
            <a:cxnLst/>
            <a:rect l="l" t="t" r="r" b="b"/>
            <a:pathLst>
              <a:path w="1026842" h="588100">
                <a:moveTo>
                  <a:pt x="0" y="0"/>
                </a:moveTo>
                <a:lnTo>
                  <a:pt x="1026842" y="0"/>
                </a:lnTo>
                <a:lnTo>
                  <a:pt x="1026842" y="588100"/>
                </a:lnTo>
                <a:lnTo>
                  <a:pt x="0" y="5881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8" name="Freeform 18"/>
          <p:cNvSpPr/>
          <p:nvPr/>
        </p:nvSpPr>
        <p:spPr>
          <a:xfrm>
            <a:off x="60764" y="507321"/>
            <a:ext cx="623625" cy="739210"/>
          </a:xfrm>
          <a:custGeom>
            <a:avLst/>
            <a:gdLst/>
            <a:ahLst/>
            <a:cxnLst/>
            <a:rect l="l" t="t" r="r" b="b"/>
            <a:pathLst>
              <a:path w="623625" h="739210">
                <a:moveTo>
                  <a:pt x="0" y="0"/>
                </a:moveTo>
                <a:lnTo>
                  <a:pt x="623624" y="0"/>
                </a:lnTo>
                <a:lnTo>
                  <a:pt x="623624" y="739210"/>
                </a:lnTo>
                <a:lnTo>
                  <a:pt x="0" y="7392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grpSp>
        <p:nvGrpSpPr>
          <p:cNvPr id="2" name="Group 2"/>
          <p:cNvGrpSpPr/>
          <p:nvPr/>
        </p:nvGrpSpPr>
        <p:grpSpPr>
          <a:xfrm>
            <a:off x="487680" y="425987"/>
            <a:ext cx="8778240" cy="6157693"/>
            <a:chOff x="0" y="0"/>
            <a:chExt cx="11704320" cy="8210257"/>
          </a:xfrm>
        </p:grpSpPr>
        <p:sp>
          <p:nvSpPr>
            <p:cNvPr id="3" name="Freeform 3"/>
            <p:cNvSpPr/>
            <p:nvPr/>
          </p:nvSpPr>
          <p:spPr>
            <a:xfrm>
              <a:off x="0" y="0"/>
              <a:ext cx="11704320" cy="8210257"/>
            </a:xfrm>
            <a:custGeom>
              <a:avLst/>
              <a:gdLst/>
              <a:ahLst/>
              <a:cxnLst/>
              <a:rect l="l" t="t" r="r" b="b"/>
              <a:pathLst>
                <a:path w="11704320" h="8210257">
                  <a:moveTo>
                    <a:pt x="0" y="0"/>
                  </a:moveTo>
                  <a:lnTo>
                    <a:pt x="11704320" y="0"/>
                  </a:lnTo>
                  <a:lnTo>
                    <a:pt x="11704320" y="8210257"/>
                  </a:lnTo>
                  <a:lnTo>
                    <a:pt x="0" y="8210257"/>
                  </a:lnTo>
                  <a:close/>
                </a:path>
              </a:pathLst>
            </a:custGeom>
            <a:solidFill>
              <a:srgbClr val="000000">
                <a:alpha val="0"/>
              </a:srgbClr>
            </a:solidFill>
          </p:spPr>
          <p:txBody>
            <a:bodyPr/>
            <a:lstStyle/>
            <a:p>
              <a:endParaRPr lang="en-GB"/>
            </a:p>
          </p:txBody>
        </p:sp>
        <p:sp>
          <p:nvSpPr>
            <p:cNvPr id="4" name="TextBox 4"/>
            <p:cNvSpPr txBox="1"/>
            <p:nvPr/>
          </p:nvSpPr>
          <p:spPr>
            <a:xfrm>
              <a:off x="0" y="-47625"/>
              <a:ext cx="11704320" cy="8257882"/>
            </a:xfrm>
            <a:prstGeom prst="rect">
              <a:avLst/>
            </a:prstGeom>
          </p:spPr>
          <p:txBody>
            <a:bodyPr lIns="0" tIns="0" rIns="0" bIns="0" rtlCol="0" anchor="ctr"/>
            <a:lstStyle/>
            <a:p>
              <a:pPr algn="ctr">
                <a:lnSpc>
                  <a:spcPts val="5631"/>
                </a:lnSpc>
              </a:pPr>
              <a:r>
                <a:rPr lang="en-US" sz="4693" b="1">
                  <a:solidFill>
                    <a:srgbClr val="74A8CB"/>
                  </a:solidFill>
                  <a:latin typeface="Poppins Bold"/>
                  <a:ea typeface="Poppins Bold"/>
                  <a:cs typeface="Poppins Bold"/>
                  <a:sym typeface="Poppins Bold"/>
                </a:rPr>
                <a:t>04. </a:t>
              </a:r>
              <a:r>
                <a:rPr lang="en-US" sz="4693" b="1">
                  <a:solidFill>
                    <a:srgbClr val="537B66"/>
                  </a:solidFill>
                  <a:latin typeface="Poppins Bold"/>
                  <a:ea typeface="Poppins Bold"/>
                  <a:cs typeface="Poppins Bold"/>
                  <a:sym typeface="Poppins Bold"/>
                </a:rPr>
                <a:t>Task Planning &amp; Analysis</a:t>
              </a:r>
            </a:p>
          </p:txBody>
        </p:sp>
      </p:grpSp>
      <p:sp>
        <p:nvSpPr>
          <p:cNvPr id="5" name="Freeform 5"/>
          <p:cNvSpPr/>
          <p:nvPr/>
        </p:nvSpPr>
        <p:spPr>
          <a:xfrm rot="5029579">
            <a:off x="-846316" y="4534955"/>
            <a:ext cx="3170899" cy="2698146"/>
          </a:xfrm>
          <a:custGeom>
            <a:avLst/>
            <a:gdLst/>
            <a:ahLst/>
            <a:cxnLst/>
            <a:rect l="l" t="t" r="r" b="b"/>
            <a:pathLst>
              <a:path w="3170899" h="2698146">
                <a:moveTo>
                  <a:pt x="0" y="0"/>
                </a:moveTo>
                <a:lnTo>
                  <a:pt x="3170898" y="0"/>
                </a:lnTo>
                <a:lnTo>
                  <a:pt x="3170898" y="2698147"/>
                </a:lnTo>
                <a:lnTo>
                  <a:pt x="0" y="2698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6" name="Freeform 6"/>
          <p:cNvSpPr/>
          <p:nvPr/>
        </p:nvSpPr>
        <p:spPr>
          <a:xfrm rot="2313655">
            <a:off x="7583910" y="-72661"/>
            <a:ext cx="3661250" cy="2502963"/>
          </a:xfrm>
          <a:custGeom>
            <a:avLst/>
            <a:gdLst/>
            <a:ahLst/>
            <a:cxnLst/>
            <a:rect l="l" t="t" r="r" b="b"/>
            <a:pathLst>
              <a:path w="3661250" h="2502963">
                <a:moveTo>
                  <a:pt x="0" y="0"/>
                </a:moveTo>
                <a:lnTo>
                  <a:pt x="3661250" y="0"/>
                </a:lnTo>
                <a:lnTo>
                  <a:pt x="3661250" y="2502964"/>
                </a:lnTo>
                <a:lnTo>
                  <a:pt x="0" y="250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7" name="Freeform 7"/>
          <p:cNvSpPr/>
          <p:nvPr/>
        </p:nvSpPr>
        <p:spPr>
          <a:xfrm>
            <a:off x="739133" y="731520"/>
            <a:ext cx="1361212" cy="1254790"/>
          </a:xfrm>
          <a:custGeom>
            <a:avLst/>
            <a:gdLst/>
            <a:ahLst/>
            <a:cxnLst/>
            <a:rect l="l" t="t" r="r" b="b"/>
            <a:pathLst>
              <a:path w="1361212" h="1254790">
                <a:moveTo>
                  <a:pt x="0" y="0"/>
                </a:moveTo>
                <a:lnTo>
                  <a:pt x="1361212" y="0"/>
                </a:lnTo>
                <a:lnTo>
                  <a:pt x="1361212" y="1254790"/>
                </a:lnTo>
                <a:lnTo>
                  <a:pt x="0" y="12547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8" name="Freeform 8"/>
          <p:cNvSpPr/>
          <p:nvPr/>
        </p:nvSpPr>
        <p:spPr>
          <a:xfrm>
            <a:off x="7566269" y="5295316"/>
            <a:ext cx="1211665" cy="958317"/>
          </a:xfrm>
          <a:custGeom>
            <a:avLst/>
            <a:gdLst/>
            <a:ahLst/>
            <a:cxnLst/>
            <a:rect l="l" t="t" r="r" b="b"/>
            <a:pathLst>
              <a:path w="1211665" h="958317">
                <a:moveTo>
                  <a:pt x="0" y="0"/>
                </a:moveTo>
                <a:lnTo>
                  <a:pt x="1211665" y="0"/>
                </a:lnTo>
                <a:lnTo>
                  <a:pt x="1211665" y="958317"/>
                </a:lnTo>
                <a:lnTo>
                  <a:pt x="0" y="9583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grpSp>
        <p:nvGrpSpPr>
          <p:cNvPr id="2" name="Group 2"/>
          <p:cNvGrpSpPr/>
          <p:nvPr/>
        </p:nvGrpSpPr>
        <p:grpSpPr>
          <a:xfrm>
            <a:off x="3101188" y="1504623"/>
            <a:ext cx="3551223" cy="1739882"/>
            <a:chOff x="0" y="0"/>
            <a:chExt cx="1315268" cy="644401"/>
          </a:xfrm>
        </p:grpSpPr>
        <p:sp>
          <p:nvSpPr>
            <p:cNvPr id="3" name="Freeform 3"/>
            <p:cNvSpPr/>
            <p:nvPr/>
          </p:nvSpPr>
          <p:spPr>
            <a:xfrm>
              <a:off x="0" y="0"/>
              <a:ext cx="1315268" cy="644401"/>
            </a:xfrm>
            <a:custGeom>
              <a:avLst/>
              <a:gdLst/>
              <a:ahLst/>
              <a:cxnLst/>
              <a:rect l="l" t="t" r="r" b="b"/>
              <a:pathLst>
                <a:path w="1315268" h="644401">
                  <a:moveTo>
                    <a:pt x="1315268" y="322200"/>
                  </a:moveTo>
                  <a:lnTo>
                    <a:pt x="908868" y="0"/>
                  </a:lnTo>
                  <a:lnTo>
                    <a:pt x="908868" y="203200"/>
                  </a:lnTo>
                  <a:lnTo>
                    <a:pt x="0" y="203200"/>
                  </a:lnTo>
                  <a:lnTo>
                    <a:pt x="0" y="441201"/>
                  </a:lnTo>
                  <a:lnTo>
                    <a:pt x="908868" y="441201"/>
                  </a:lnTo>
                  <a:lnTo>
                    <a:pt x="908868" y="644401"/>
                  </a:lnTo>
                  <a:lnTo>
                    <a:pt x="1315268" y="322200"/>
                  </a:lnTo>
                  <a:close/>
                </a:path>
              </a:pathLst>
            </a:custGeom>
            <a:solidFill>
              <a:srgbClr val="C8D8F5"/>
            </a:solidFill>
          </p:spPr>
          <p:txBody>
            <a:bodyPr/>
            <a:lstStyle/>
            <a:p>
              <a:endParaRPr lang="en-GB"/>
            </a:p>
          </p:txBody>
        </p:sp>
        <p:sp>
          <p:nvSpPr>
            <p:cNvPr id="4" name="TextBox 4"/>
            <p:cNvSpPr txBox="1"/>
            <p:nvPr/>
          </p:nvSpPr>
          <p:spPr>
            <a:xfrm>
              <a:off x="0" y="146050"/>
              <a:ext cx="1213668" cy="295151"/>
            </a:xfrm>
            <a:prstGeom prst="rect">
              <a:avLst/>
            </a:prstGeom>
          </p:spPr>
          <p:txBody>
            <a:bodyPr lIns="50800" tIns="50800" rIns="50800" bIns="50800" rtlCol="0" anchor="ctr"/>
            <a:lstStyle/>
            <a:p>
              <a:pPr algn="ctr">
                <a:lnSpc>
                  <a:spcPts val="2379"/>
                </a:lnSpc>
              </a:pPr>
              <a:endParaRPr/>
            </a:p>
          </p:txBody>
        </p:sp>
      </p:grpSp>
      <p:sp>
        <p:nvSpPr>
          <p:cNvPr id="5" name="TextBox 5"/>
          <p:cNvSpPr txBox="1"/>
          <p:nvPr/>
        </p:nvSpPr>
        <p:spPr>
          <a:xfrm>
            <a:off x="88563" y="339255"/>
            <a:ext cx="9665037" cy="2762250"/>
          </a:xfrm>
          <a:prstGeom prst="rect">
            <a:avLst/>
          </a:prstGeom>
        </p:spPr>
        <p:txBody>
          <a:bodyPr lIns="0" tIns="0" rIns="0" bIns="0" rtlCol="0" anchor="t">
            <a:spAutoFit/>
          </a:bodyPr>
          <a:lstStyle/>
          <a:p>
            <a:pPr algn="l">
              <a:lnSpc>
                <a:spcPts val="3376"/>
              </a:lnSpc>
            </a:pPr>
            <a:r>
              <a:rPr lang="en-US" sz="2813" b="1">
                <a:solidFill>
                  <a:srgbClr val="93BD58"/>
                </a:solidFill>
                <a:latin typeface="Poppins Bold"/>
                <a:ea typeface="Poppins Bold"/>
                <a:cs typeface="Poppins Bold"/>
                <a:sym typeface="Poppins Bold"/>
              </a:rPr>
              <a:t>User Goal:</a:t>
            </a:r>
            <a:r>
              <a:rPr lang="en-US" sz="2813">
                <a:solidFill>
                  <a:srgbClr val="000000"/>
                </a:solidFill>
                <a:latin typeface="Poppins"/>
                <a:ea typeface="Poppins"/>
                <a:cs typeface="Poppins"/>
                <a:sym typeface="Poppins"/>
              </a:rPr>
              <a:t>  Stress Free Planning</a:t>
            </a:r>
          </a:p>
          <a:p>
            <a:pPr algn="l">
              <a:lnSpc>
                <a:spcPts val="3311"/>
              </a:lnSpc>
            </a:pPr>
            <a:r>
              <a:rPr lang="en-US" sz="2759" b="1">
                <a:solidFill>
                  <a:srgbClr val="DA1919"/>
                </a:solidFill>
                <a:latin typeface="Poppins Bold"/>
                <a:ea typeface="Poppins Bold"/>
                <a:cs typeface="Poppins Bold"/>
                <a:sym typeface="Poppins Bold"/>
              </a:rPr>
              <a:t>Pain Point:</a:t>
            </a:r>
            <a:r>
              <a:rPr lang="en-US" sz="2759">
                <a:solidFill>
                  <a:srgbClr val="000000"/>
                </a:solidFill>
                <a:latin typeface="Poppins"/>
                <a:ea typeface="Poppins"/>
                <a:cs typeface="Poppins"/>
                <a:sym typeface="Poppins"/>
              </a:rPr>
              <a:t> Wasting time</a:t>
            </a:r>
          </a:p>
          <a:p>
            <a:pPr algn="l">
              <a:lnSpc>
                <a:spcPts val="3376"/>
              </a:lnSpc>
            </a:pPr>
            <a:r>
              <a:rPr lang="en-US" sz="2813" b="1">
                <a:solidFill>
                  <a:srgbClr val="F3B005"/>
                </a:solidFill>
                <a:latin typeface="Poppins Bold"/>
                <a:ea typeface="Poppins Bold"/>
                <a:cs typeface="Poppins Bold"/>
                <a:sym typeface="Poppins Bold"/>
              </a:rPr>
              <a:t>Feature: </a:t>
            </a:r>
            <a:r>
              <a:rPr lang="en-US" sz="2813">
                <a:solidFill>
                  <a:srgbClr val="000000"/>
                </a:solidFill>
                <a:latin typeface="Poppins"/>
                <a:ea typeface="Poppins"/>
                <a:cs typeface="Poppins"/>
                <a:sym typeface="Poppins"/>
              </a:rPr>
              <a:t>AI itenerary Generation (Plan)</a:t>
            </a:r>
          </a:p>
          <a:p>
            <a:pPr algn="l">
              <a:lnSpc>
                <a:spcPts val="3376"/>
              </a:lnSpc>
            </a:pPr>
            <a:endParaRPr lang="en-US" sz="2813">
              <a:solidFill>
                <a:srgbClr val="000000"/>
              </a:solidFill>
              <a:latin typeface="Poppins"/>
              <a:ea typeface="Poppins"/>
              <a:cs typeface="Poppins"/>
              <a:sym typeface="Poppins"/>
            </a:endParaRPr>
          </a:p>
          <a:p>
            <a:pPr algn="ctr">
              <a:lnSpc>
                <a:spcPts val="4095"/>
              </a:lnSpc>
            </a:pPr>
            <a:r>
              <a:rPr lang="en-US" sz="3413" b="1">
                <a:solidFill>
                  <a:srgbClr val="5582A1"/>
                </a:solidFill>
                <a:latin typeface="Poppins Bold"/>
                <a:ea typeface="Poppins Bold"/>
                <a:cs typeface="Poppins Bold"/>
                <a:sym typeface="Poppins Bold"/>
              </a:rPr>
              <a:t>WORK FLOW</a:t>
            </a:r>
          </a:p>
          <a:p>
            <a:pPr algn="ctr">
              <a:lnSpc>
                <a:spcPts val="4095"/>
              </a:lnSpc>
            </a:pPr>
            <a:endParaRPr lang="en-US" sz="3413" b="1">
              <a:solidFill>
                <a:srgbClr val="5582A1"/>
              </a:solidFill>
              <a:latin typeface="Poppins Bold"/>
              <a:ea typeface="Poppins Bold"/>
              <a:cs typeface="Poppins Bold"/>
              <a:sym typeface="Poppins Bold"/>
            </a:endParaRPr>
          </a:p>
        </p:txBody>
      </p:sp>
      <p:sp>
        <p:nvSpPr>
          <p:cNvPr id="6" name="TextBox 6"/>
          <p:cNvSpPr txBox="1"/>
          <p:nvPr/>
        </p:nvSpPr>
        <p:spPr>
          <a:xfrm>
            <a:off x="1063792" y="3450952"/>
            <a:ext cx="7714578" cy="2865255"/>
          </a:xfrm>
          <a:prstGeom prst="rect">
            <a:avLst/>
          </a:prstGeom>
        </p:spPr>
        <p:txBody>
          <a:bodyPr lIns="0" tIns="0" rIns="0" bIns="0" rtlCol="0" anchor="t">
            <a:spAutoFit/>
          </a:bodyPr>
          <a:lstStyle/>
          <a:p>
            <a:pPr algn="l">
              <a:lnSpc>
                <a:spcPts val="3772"/>
              </a:lnSpc>
              <a:spcBef>
                <a:spcPct val="0"/>
              </a:spcBef>
            </a:pPr>
            <a:r>
              <a:rPr lang="en-US" sz="2694">
                <a:solidFill>
                  <a:srgbClr val="000000"/>
                </a:solidFill>
                <a:latin typeface="Poppins"/>
                <a:ea typeface="Poppins"/>
                <a:cs typeface="Poppins"/>
                <a:sym typeface="Poppins"/>
              </a:rPr>
              <a:t>User selects of interests ⟶AI Generator suggests activities based on interests and reviews ⟶  User reviews itenerary, edits plan, chooses preferred transportation options ⟶ User confirms plan⟶ App produces an offline map copy.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grpSp>
        <p:nvGrpSpPr>
          <p:cNvPr id="2" name="Group 2"/>
          <p:cNvGrpSpPr/>
          <p:nvPr/>
        </p:nvGrpSpPr>
        <p:grpSpPr>
          <a:xfrm>
            <a:off x="3283816" y="1330749"/>
            <a:ext cx="3551223" cy="1764080"/>
            <a:chOff x="0" y="0"/>
            <a:chExt cx="1315268" cy="653363"/>
          </a:xfrm>
        </p:grpSpPr>
        <p:sp>
          <p:nvSpPr>
            <p:cNvPr id="3" name="Freeform 3"/>
            <p:cNvSpPr/>
            <p:nvPr/>
          </p:nvSpPr>
          <p:spPr>
            <a:xfrm>
              <a:off x="0" y="0"/>
              <a:ext cx="1315268" cy="653363"/>
            </a:xfrm>
            <a:custGeom>
              <a:avLst/>
              <a:gdLst/>
              <a:ahLst/>
              <a:cxnLst/>
              <a:rect l="l" t="t" r="r" b="b"/>
              <a:pathLst>
                <a:path w="1315268" h="653363">
                  <a:moveTo>
                    <a:pt x="1315268" y="326682"/>
                  </a:moveTo>
                  <a:lnTo>
                    <a:pt x="908868" y="0"/>
                  </a:lnTo>
                  <a:lnTo>
                    <a:pt x="908868" y="203200"/>
                  </a:lnTo>
                  <a:lnTo>
                    <a:pt x="0" y="203200"/>
                  </a:lnTo>
                  <a:lnTo>
                    <a:pt x="0" y="450163"/>
                  </a:lnTo>
                  <a:lnTo>
                    <a:pt x="908868" y="450163"/>
                  </a:lnTo>
                  <a:lnTo>
                    <a:pt x="908868" y="653363"/>
                  </a:lnTo>
                  <a:lnTo>
                    <a:pt x="1315268" y="326682"/>
                  </a:lnTo>
                  <a:close/>
                </a:path>
              </a:pathLst>
            </a:custGeom>
            <a:solidFill>
              <a:srgbClr val="C8D8F5"/>
            </a:solidFill>
          </p:spPr>
          <p:txBody>
            <a:bodyPr/>
            <a:lstStyle/>
            <a:p>
              <a:endParaRPr lang="en-GB"/>
            </a:p>
          </p:txBody>
        </p:sp>
        <p:sp>
          <p:nvSpPr>
            <p:cNvPr id="4" name="TextBox 4"/>
            <p:cNvSpPr txBox="1"/>
            <p:nvPr/>
          </p:nvSpPr>
          <p:spPr>
            <a:xfrm>
              <a:off x="0" y="146050"/>
              <a:ext cx="1213668" cy="304113"/>
            </a:xfrm>
            <a:prstGeom prst="rect">
              <a:avLst/>
            </a:prstGeom>
          </p:spPr>
          <p:txBody>
            <a:bodyPr lIns="50800" tIns="50800" rIns="50800" bIns="50800" rtlCol="0" anchor="ctr"/>
            <a:lstStyle/>
            <a:p>
              <a:pPr algn="ctr">
                <a:lnSpc>
                  <a:spcPts val="2379"/>
                </a:lnSpc>
              </a:pPr>
              <a:endParaRPr/>
            </a:p>
          </p:txBody>
        </p:sp>
      </p:grpSp>
      <p:sp>
        <p:nvSpPr>
          <p:cNvPr id="5" name="TextBox 5"/>
          <p:cNvSpPr txBox="1"/>
          <p:nvPr/>
        </p:nvSpPr>
        <p:spPr>
          <a:xfrm>
            <a:off x="440623" y="123030"/>
            <a:ext cx="8411874" cy="2971800"/>
          </a:xfrm>
          <a:prstGeom prst="rect">
            <a:avLst/>
          </a:prstGeom>
        </p:spPr>
        <p:txBody>
          <a:bodyPr lIns="0" tIns="0" rIns="0" bIns="0" rtlCol="0" anchor="t">
            <a:spAutoFit/>
          </a:bodyPr>
          <a:lstStyle/>
          <a:p>
            <a:pPr algn="l">
              <a:lnSpc>
                <a:spcPts val="3313"/>
              </a:lnSpc>
            </a:pPr>
            <a:r>
              <a:rPr lang="en-US" sz="2761" b="1">
                <a:solidFill>
                  <a:srgbClr val="93BD58"/>
                </a:solidFill>
                <a:latin typeface="Poppins Bold"/>
                <a:ea typeface="Poppins Bold"/>
                <a:cs typeface="Poppins Bold"/>
                <a:sym typeface="Poppins Bold"/>
              </a:rPr>
              <a:t>User Goal:</a:t>
            </a:r>
            <a:r>
              <a:rPr lang="en-US" sz="2761">
                <a:solidFill>
                  <a:srgbClr val="93BD58"/>
                </a:solidFill>
                <a:latin typeface="Poppins"/>
                <a:ea typeface="Poppins"/>
                <a:cs typeface="Poppins"/>
                <a:sym typeface="Poppins"/>
              </a:rPr>
              <a:t>  </a:t>
            </a:r>
            <a:r>
              <a:rPr lang="en-US" sz="2761">
                <a:solidFill>
                  <a:srgbClr val="000000"/>
                </a:solidFill>
                <a:latin typeface="Poppins"/>
                <a:ea typeface="Poppins"/>
                <a:cs typeface="Poppins"/>
                <a:sym typeface="Poppins"/>
              </a:rPr>
              <a:t>Reliable navigation </a:t>
            </a:r>
          </a:p>
          <a:p>
            <a:pPr algn="l">
              <a:lnSpc>
                <a:spcPts val="3313"/>
              </a:lnSpc>
            </a:pPr>
            <a:r>
              <a:rPr lang="en-US" sz="2761" b="1">
                <a:solidFill>
                  <a:srgbClr val="DA1919"/>
                </a:solidFill>
                <a:latin typeface="Poppins Bold"/>
                <a:ea typeface="Poppins Bold"/>
                <a:cs typeface="Poppins Bold"/>
                <a:sym typeface="Poppins Bold"/>
              </a:rPr>
              <a:t>Pain Point: </a:t>
            </a:r>
            <a:r>
              <a:rPr lang="en-US" sz="2761">
                <a:solidFill>
                  <a:srgbClr val="000000"/>
                </a:solidFill>
                <a:latin typeface="Poppins"/>
                <a:ea typeface="Poppins"/>
                <a:cs typeface="Poppins"/>
                <a:sym typeface="Poppins"/>
              </a:rPr>
              <a:t>Transportation problems</a:t>
            </a:r>
          </a:p>
          <a:p>
            <a:pPr algn="l">
              <a:lnSpc>
                <a:spcPts val="3313"/>
              </a:lnSpc>
            </a:pPr>
            <a:r>
              <a:rPr lang="en-US" sz="2761" b="1">
                <a:solidFill>
                  <a:srgbClr val="F3B005"/>
                </a:solidFill>
                <a:latin typeface="Poppins Bold"/>
                <a:ea typeface="Poppins Bold"/>
                <a:cs typeface="Poppins Bold"/>
                <a:sym typeface="Poppins Bold"/>
              </a:rPr>
              <a:t>Feature: </a:t>
            </a:r>
            <a:r>
              <a:rPr lang="en-US" sz="2761">
                <a:solidFill>
                  <a:srgbClr val="000000"/>
                </a:solidFill>
                <a:latin typeface="Poppins"/>
                <a:ea typeface="Poppins"/>
                <a:cs typeface="Poppins"/>
                <a:sym typeface="Poppins"/>
              </a:rPr>
              <a:t>Map API and AI integration (Navigate)</a:t>
            </a:r>
          </a:p>
          <a:p>
            <a:pPr algn="l">
              <a:lnSpc>
                <a:spcPts val="3313"/>
              </a:lnSpc>
            </a:pPr>
            <a:endParaRPr lang="en-US" sz="2761">
              <a:solidFill>
                <a:srgbClr val="000000"/>
              </a:solidFill>
              <a:latin typeface="Poppins"/>
              <a:ea typeface="Poppins"/>
              <a:cs typeface="Poppins"/>
              <a:sym typeface="Poppins"/>
            </a:endParaRPr>
          </a:p>
          <a:p>
            <a:pPr algn="l">
              <a:lnSpc>
                <a:spcPts val="3313"/>
              </a:lnSpc>
            </a:pPr>
            <a:endParaRPr lang="en-US" sz="2761">
              <a:solidFill>
                <a:srgbClr val="000000"/>
              </a:solidFill>
              <a:latin typeface="Poppins"/>
              <a:ea typeface="Poppins"/>
              <a:cs typeface="Poppins"/>
              <a:sym typeface="Poppins"/>
            </a:endParaRPr>
          </a:p>
          <a:p>
            <a:pPr algn="ctr">
              <a:lnSpc>
                <a:spcPts val="3313"/>
              </a:lnSpc>
            </a:pPr>
            <a:endParaRPr lang="en-US" sz="2761">
              <a:solidFill>
                <a:srgbClr val="000000"/>
              </a:solidFill>
              <a:latin typeface="Poppins"/>
              <a:ea typeface="Poppins"/>
              <a:cs typeface="Poppins"/>
              <a:sym typeface="Poppins"/>
            </a:endParaRPr>
          </a:p>
          <a:p>
            <a:pPr algn="ctr">
              <a:lnSpc>
                <a:spcPts val="3313"/>
              </a:lnSpc>
            </a:pPr>
            <a:endParaRPr lang="en-US" sz="2761">
              <a:solidFill>
                <a:srgbClr val="000000"/>
              </a:solidFill>
              <a:latin typeface="Poppins"/>
              <a:ea typeface="Poppins"/>
              <a:cs typeface="Poppins"/>
              <a:sym typeface="Poppins"/>
            </a:endParaRPr>
          </a:p>
        </p:txBody>
      </p:sp>
      <p:sp>
        <p:nvSpPr>
          <p:cNvPr id="6" name="TextBox 6"/>
          <p:cNvSpPr txBox="1"/>
          <p:nvPr/>
        </p:nvSpPr>
        <p:spPr>
          <a:xfrm>
            <a:off x="809789" y="3528388"/>
            <a:ext cx="7896476" cy="2486025"/>
          </a:xfrm>
          <a:prstGeom prst="rect">
            <a:avLst/>
          </a:prstGeom>
        </p:spPr>
        <p:txBody>
          <a:bodyPr lIns="0" tIns="0" rIns="0" bIns="0" rtlCol="0" anchor="t">
            <a:spAutoFit/>
          </a:bodyPr>
          <a:lstStyle/>
          <a:p>
            <a:pPr algn="l">
              <a:lnSpc>
                <a:spcPts val="3228"/>
              </a:lnSpc>
              <a:spcBef>
                <a:spcPct val="0"/>
              </a:spcBef>
            </a:pPr>
            <a:r>
              <a:rPr lang="en-US" sz="2690">
                <a:solidFill>
                  <a:srgbClr val="000000"/>
                </a:solidFill>
                <a:latin typeface="Poppins"/>
                <a:ea typeface="Poppins"/>
                <a:cs typeface="Poppins"/>
                <a:sym typeface="Poppins"/>
              </a:rPr>
              <a:t>User enters destination or selects location on pre made plan⟶Fastest most accurate route is displayed⟶App provides step by step guidance through real-time location tracking⟶Automatic warning signals and redirection</a:t>
            </a:r>
          </a:p>
        </p:txBody>
      </p:sp>
      <p:sp>
        <p:nvSpPr>
          <p:cNvPr id="7" name="TextBox 7"/>
          <p:cNvSpPr txBox="1"/>
          <p:nvPr/>
        </p:nvSpPr>
        <p:spPr>
          <a:xfrm>
            <a:off x="670863" y="1917514"/>
            <a:ext cx="8411874" cy="552450"/>
          </a:xfrm>
          <a:prstGeom prst="rect">
            <a:avLst/>
          </a:prstGeom>
        </p:spPr>
        <p:txBody>
          <a:bodyPr lIns="0" tIns="0" rIns="0" bIns="0" rtlCol="0" anchor="t">
            <a:spAutoFit/>
          </a:bodyPr>
          <a:lstStyle/>
          <a:p>
            <a:pPr algn="ctr">
              <a:lnSpc>
                <a:spcPts val="4095"/>
              </a:lnSpc>
              <a:spcBef>
                <a:spcPct val="0"/>
              </a:spcBef>
            </a:pPr>
            <a:r>
              <a:rPr lang="en-US" sz="3413" b="1">
                <a:solidFill>
                  <a:srgbClr val="5582A1"/>
                </a:solidFill>
                <a:latin typeface="Poppins Bold"/>
                <a:ea typeface="Poppins Bold"/>
                <a:cs typeface="Poppins Bold"/>
                <a:sym typeface="Poppins Bold"/>
              </a:rPr>
              <a:t>WORK FLOW</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grpSp>
        <p:nvGrpSpPr>
          <p:cNvPr id="2" name="Group 2"/>
          <p:cNvGrpSpPr/>
          <p:nvPr/>
        </p:nvGrpSpPr>
        <p:grpSpPr>
          <a:xfrm>
            <a:off x="3340134" y="1542822"/>
            <a:ext cx="3551223" cy="1764080"/>
            <a:chOff x="0" y="0"/>
            <a:chExt cx="1315268" cy="653363"/>
          </a:xfrm>
        </p:grpSpPr>
        <p:sp>
          <p:nvSpPr>
            <p:cNvPr id="3" name="Freeform 3"/>
            <p:cNvSpPr/>
            <p:nvPr/>
          </p:nvSpPr>
          <p:spPr>
            <a:xfrm>
              <a:off x="0" y="0"/>
              <a:ext cx="1315268" cy="653363"/>
            </a:xfrm>
            <a:custGeom>
              <a:avLst/>
              <a:gdLst/>
              <a:ahLst/>
              <a:cxnLst/>
              <a:rect l="l" t="t" r="r" b="b"/>
              <a:pathLst>
                <a:path w="1315268" h="653363">
                  <a:moveTo>
                    <a:pt x="1315268" y="326682"/>
                  </a:moveTo>
                  <a:lnTo>
                    <a:pt x="908868" y="0"/>
                  </a:lnTo>
                  <a:lnTo>
                    <a:pt x="908868" y="203200"/>
                  </a:lnTo>
                  <a:lnTo>
                    <a:pt x="0" y="203200"/>
                  </a:lnTo>
                  <a:lnTo>
                    <a:pt x="0" y="450163"/>
                  </a:lnTo>
                  <a:lnTo>
                    <a:pt x="908868" y="450163"/>
                  </a:lnTo>
                  <a:lnTo>
                    <a:pt x="908868" y="653363"/>
                  </a:lnTo>
                  <a:lnTo>
                    <a:pt x="1315268" y="326682"/>
                  </a:lnTo>
                  <a:close/>
                </a:path>
              </a:pathLst>
            </a:custGeom>
            <a:solidFill>
              <a:srgbClr val="C8D8F5"/>
            </a:solidFill>
          </p:spPr>
          <p:txBody>
            <a:bodyPr/>
            <a:lstStyle/>
            <a:p>
              <a:endParaRPr lang="en-GB"/>
            </a:p>
          </p:txBody>
        </p:sp>
        <p:sp>
          <p:nvSpPr>
            <p:cNvPr id="4" name="TextBox 4"/>
            <p:cNvSpPr txBox="1"/>
            <p:nvPr/>
          </p:nvSpPr>
          <p:spPr>
            <a:xfrm>
              <a:off x="0" y="146050"/>
              <a:ext cx="1213668" cy="304113"/>
            </a:xfrm>
            <a:prstGeom prst="rect">
              <a:avLst/>
            </a:prstGeom>
          </p:spPr>
          <p:txBody>
            <a:bodyPr lIns="50800" tIns="50800" rIns="50800" bIns="50800" rtlCol="0" anchor="ctr"/>
            <a:lstStyle/>
            <a:p>
              <a:pPr algn="ctr">
                <a:lnSpc>
                  <a:spcPts val="2379"/>
                </a:lnSpc>
              </a:pPr>
              <a:endParaRPr/>
            </a:p>
          </p:txBody>
        </p:sp>
      </p:grpSp>
      <p:sp>
        <p:nvSpPr>
          <p:cNvPr id="5" name="TextBox 5"/>
          <p:cNvSpPr txBox="1"/>
          <p:nvPr/>
        </p:nvSpPr>
        <p:spPr>
          <a:xfrm>
            <a:off x="214591" y="212363"/>
            <a:ext cx="9446686" cy="3276600"/>
          </a:xfrm>
          <a:prstGeom prst="rect">
            <a:avLst/>
          </a:prstGeom>
        </p:spPr>
        <p:txBody>
          <a:bodyPr lIns="0" tIns="0" rIns="0" bIns="0" rtlCol="0" anchor="t">
            <a:spAutoFit/>
          </a:bodyPr>
          <a:lstStyle/>
          <a:p>
            <a:pPr algn="l">
              <a:lnSpc>
                <a:spcPts val="3441"/>
              </a:lnSpc>
            </a:pPr>
            <a:r>
              <a:rPr lang="en-US" sz="2867" b="1">
                <a:solidFill>
                  <a:srgbClr val="93BF55"/>
                </a:solidFill>
                <a:latin typeface="Poppins Bold"/>
                <a:ea typeface="Poppins Bold"/>
                <a:cs typeface="Poppins Bold"/>
                <a:sym typeface="Poppins Bold"/>
              </a:rPr>
              <a:t>User Goal:</a:t>
            </a:r>
            <a:r>
              <a:rPr lang="en-US" sz="2867">
                <a:solidFill>
                  <a:srgbClr val="93BF55"/>
                </a:solidFill>
                <a:latin typeface="Poppins"/>
                <a:ea typeface="Poppins"/>
                <a:cs typeface="Poppins"/>
                <a:sym typeface="Poppins"/>
              </a:rPr>
              <a:t> </a:t>
            </a:r>
            <a:r>
              <a:rPr lang="en-US" sz="2867">
                <a:solidFill>
                  <a:srgbClr val="000000"/>
                </a:solidFill>
                <a:latin typeface="Poppins"/>
                <a:ea typeface="Poppins"/>
                <a:cs typeface="Poppins"/>
                <a:sym typeface="Poppins"/>
              </a:rPr>
              <a:t>Quick Data Access</a:t>
            </a:r>
          </a:p>
          <a:p>
            <a:pPr algn="l">
              <a:lnSpc>
                <a:spcPts val="3441"/>
              </a:lnSpc>
            </a:pPr>
            <a:r>
              <a:rPr lang="en-US" sz="2867" b="1">
                <a:solidFill>
                  <a:srgbClr val="DA1919"/>
                </a:solidFill>
                <a:latin typeface="Poppins Bold"/>
                <a:ea typeface="Poppins Bold"/>
                <a:cs typeface="Poppins Bold"/>
                <a:sym typeface="Poppins Bold"/>
              </a:rPr>
              <a:t>Pain Point:</a:t>
            </a:r>
            <a:r>
              <a:rPr lang="en-US" sz="2867" b="1">
                <a:solidFill>
                  <a:srgbClr val="000000"/>
                </a:solidFill>
                <a:latin typeface="Poppins Bold"/>
                <a:ea typeface="Poppins Bold"/>
                <a:cs typeface="Poppins Bold"/>
                <a:sym typeface="Poppins Bold"/>
              </a:rPr>
              <a:t> </a:t>
            </a:r>
            <a:r>
              <a:rPr lang="en-US" sz="2867">
                <a:solidFill>
                  <a:srgbClr val="000000"/>
                </a:solidFill>
                <a:latin typeface="Poppins"/>
                <a:ea typeface="Poppins"/>
                <a:cs typeface="Poppins"/>
                <a:sym typeface="Poppins"/>
              </a:rPr>
              <a:t>App fragmentation</a:t>
            </a:r>
          </a:p>
          <a:p>
            <a:pPr algn="l">
              <a:lnSpc>
                <a:spcPts val="3201"/>
              </a:lnSpc>
            </a:pPr>
            <a:r>
              <a:rPr lang="en-US" sz="2667" b="1">
                <a:solidFill>
                  <a:srgbClr val="F3B005"/>
                </a:solidFill>
                <a:latin typeface="Poppins Bold"/>
                <a:ea typeface="Poppins Bold"/>
                <a:cs typeface="Poppins Bold"/>
                <a:sym typeface="Poppins Bold"/>
              </a:rPr>
              <a:t>Features: </a:t>
            </a:r>
            <a:r>
              <a:rPr lang="en-US" sz="2667">
                <a:solidFill>
                  <a:srgbClr val="000000"/>
                </a:solidFill>
                <a:latin typeface="Poppins"/>
                <a:ea typeface="Poppins"/>
                <a:cs typeface="Poppins"/>
                <a:sym typeface="Poppins"/>
              </a:rPr>
              <a:t>Booking ,Ticket storage , notes &amp; blogging area</a:t>
            </a:r>
          </a:p>
          <a:p>
            <a:pPr algn="l">
              <a:lnSpc>
                <a:spcPts val="4256"/>
              </a:lnSpc>
            </a:pPr>
            <a:endParaRPr lang="en-US" sz="2667">
              <a:solidFill>
                <a:srgbClr val="000000"/>
              </a:solidFill>
              <a:latin typeface="Poppins"/>
              <a:ea typeface="Poppins"/>
              <a:cs typeface="Poppins"/>
              <a:sym typeface="Poppins"/>
            </a:endParaRPr>
          </a:p>
          <a:p>
            <a:pPr algn="ctr">
              <a:lnSpc>
                <a:spcPts val="4256"/>
              </a:lnSpc>
            </a:pPr>
            <a:endParaRPr lang="en-US" sz="2667">
              <a:solidFill>
                <a:srgbClr val="000000"/>
              </a:solidFill>
              <a:latin typeface="Poppins"/>
              <a:ea typeface="Poppins"/>
              <a:cs typeface="Poppins"/>
              <a:sym typeface="Poppins"/>
            </a:endParaRPr>
          </a:p>
          <a:p>
            <a:pPr algn="ctr">
              <a:lnSpc>
                <a:spcPts val="4256"/>
              </a:lnSpc>
            </a:pPr>
            <a:endParaRPr lang="en-US" sz="2667">
              <a:solidFill>
                <a:srgbClr val="000000"/>
              </a:solidFill>
              <a:latin typeface="Poppins"/>
              <a:ea typeface="Poppins"/>
              <a:cs typeface="Poppins"/>
              <a:sym typeface="Poppins"/>
            </a:endParaRPr>
          </a:p>
        </p:txBody>
      </p:sp>
      <p:sp>
        <p:nvSpPr>
          <p:cNvPr id="6" name="TextBox 6"/>
          <p:cNvSpPr txBox="1"/>
          <p:nvPr/>
        </p:nvSpPr>
        <p:spPr>
          <a:xfrm>
            <a:off x="3209685" y="2129588"/>
            <a:ext cx="3551223" cy="552450"/>
          </a:xfrm>
          <a:prstGeom prst="rect">
            <a:avLst/>
          </a:prstGeom>
        </p:spPr>
        <p:txBody>
          <a:bodyPr lIns="0" tIns="0" rIns="0" bIns="0" rtlCol="0" anchor="t">
            <a:spAutoFit/>
          </a:bodyPr>
          <a:lstStyle/>
          <a:p>
            <a:pPr algn="ctr">
              <a:lnSpc>
                <a:spcPts val="4095"/>
              </a:lnSpc>
              <a:spcBef>
                <a:spcPct val="0"/>
              </a:spcBef>
            </a:pPr>
            <a:r>
              <a:rPr lang="en-US" sz="3413" b="1">
                <a:solidFill>
                  <a:srgbClr val="5582A1"/>
                </a:solidFill>
                <a:latin typeface="Poppins Bold"/>
                <a:ea typeface="Poppins Bold"/>
                <a:cs typeface="Poppins Bold"/>
                <a:sym typeface="Poppins Bold"/>
              </a:rPr>
              <a:t>WORK FLOW</a:t>
            </a:r>
          </a:p>
        </p:txBody>
      </p:sp>
      <p:sp>
        <p:nvSpPr>
          <p:cNvPr id="7" name="TextBox 7"/>
          <p:cNvSpPr txBox="1"/>
          <p:nvPr/>
        </p:nvSpPr>
        <p:spPr>
          <a:xfrm>
            <a:off x="612099" y="3581400"/>
            <a:ext cx="8409981" cy="2865374"/>
          </a:xfrm>
          <a:prstGeom prst="rect">
            <a:avLst/>
          </a:prstGeom>
        </p:spPr>
        <p:txBody>
          <a:bodyPr lIns="0" tIns="0" rIns="0" bIns="0" rtlCol="0" anchor="t">
            <a:spAutoFit/>
          </a:bodyPr>
          <a:lstStyle/>
          <a:p>
            <a:pPr algn="l">
              <a:lnSpc>
                <a:spcPts val="3766"/>
              </a:lnSpc>
              <a:spcBef>
                <a:spcPct val="0"/>
              </a:spcBef>
            </a:pPr>
            <a:r>
              <a:rPr lang="en-US" sz="2690">
                <a:solidFill>
                  <a:srgbClr val="000000"/>
                </a:solidFill>
                <a:latin typeface="Poppins"/>
                <a:ea typeface="Poppins"/>
                <a:cs typeface="Poppins"/>
                <a:sym typeface="Poppins"/>
              </a:rPr>
              <a:t>User opens app⟶  navigates to plan view to access routed itenerary⟶ navigates to booking area to access tickets⟶ Checks notes for updates in plan or personal details ⟶ Access transportation details ⟶  Check reviews for selected destination.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grpSp>
        <p:nvGrpSpPr>
          <p:cNvPr id="2" name="Group 2"/>
          <p:cNvGrpSpPr/>
          <p:nvPr/>
        </p:nvGrpSpPr>
        <p:grpSpPr>
          <a:xfrm>
            <a:off x="3101188" y="1509416"/>
            <a:ext cx="3551223" cy="1764080"/>
            <a:chOff x="0" y="0"/>
            <a:chExt cx="1315268" cy="653363"/>
          </a:xfrm>
        </p:grpSpPr>
        <p:sp>
          <p:nvSpPr>
            <p:cNvPr id="3" name="Freeform 3"/>
            <p:cNvSpPr/>
            <p:nvPr/>
          </p:nvSpPr>
          <p:spPr>
            <a:xfrm>
              <a:off x="0" y="0"/>
              <a:ext cx="1315268" cy="653363"/>
            </a:xfrm>
            <a:custGeom>
              <a:avLst/>
              <a:gdLst/>
              <a:ahLst/>
              <a:cxnLst/>
              <a:rect l="l" t="t" r="r" b="b"/>
              <a:pathLst>
                <a:path w="1315268" h="653363">
                  <a:moveTo>
                    <a:pt x="1315268" y="326682"/>
                  </a:moveTo>
                  <a:lnTo>
                    <a:pt x="908868" y="0"/>
                  </a:lnTo>
                  <a:lnTo>
                    <a:pt x="908868" y="203200"/>
                  </a:lnTo>
                  <a:lnTo>
                    <a:pt x="0" y="203200"/>
                  </a:lnTo>
                  <a:lnTo>
                    <a:pt x="0" y="450163"/>
                  </a:lnTo>
                  <a:lnTo>
                    <a:pt x="908868" y="450163"/>
                  </a:lnTo>
                  <a:lnTo>
                    <a:pt x="908868" y="653363"/>
                  </a:lnTo>
                  <a:lnTo>
                    <a:pt x="1315268" y="326682"/>
                  </a:lnTo>
                  <a:close/>
                </a:path>
              </a:pathLst>
            </a:custGeom>
            <a:solidFill>
              <a:srgbClr val="C8D8F5"/>
            </a:solidFill>
          </p:spPr>
          <p:txBody>
            <a:bodyPr/>
            <a:lstStyle/>
            <a:p>
              <a:endParaRPr lang="en-GB"/>
            </a:p>
          </p:txBody>
        </p:sp>
        <p:sp>
          <p:nvSpPr>
            <p:cNvPr id="4" name="TextBox 4"/>
            <p:cNvSpPr txBox="1"/>
            <p:nvPr/>
          </p:nvSpPr>
          <p:spPr>
            <a:xfrm>
              <a:off x="0" y="146050"/>
              <a:ext cx="1213668" cy="304113"/>
            </a:xfrm>
            <a:prstGeom prst="rect">
              <a:avLst/>
            </a:prstGeom>
          </p:spPr>
          <p:txBody>
            <a:bodyPr lIns="50800" tIns="50800" rIns="50800" bIns="50800" rtlCol="0" anchor="ctr"/>
            <a:lstStyle/>
            <a:p>
              <a:pPr algn="ctr">
                <a:lnSpc>
                  <a:spcPts val="2379"/>
                </a:lnSpc>
              </a:pPr>
              <a:endParaRPr/>
            </a:p>
          </p:txBody>
        </p:sp>
      </p:grpSp>
      <p:sp>
        <p:nvSpPr>
          <p:cNvPr id="5" name="TextBox 5"/>
          <p:cNvSpPr txBox="1"/>
          <p:nvPr/>
        </p:nvSpPr>
        <p:spPr>
          <a:xfrm>
            <a:off x="277464" y="259572"/>
            <a:ext cx="9198672" cy="2828925"/>
          </a:xfrm>
          <a:prstGeom prst="rect">
            <a:avLst/>
          </a:prstGeom>
        </p:spPr>
        <p:txBody>
          <a:bodyPr lIns="0" tIns="0" rIns="0" bIns="0" rtlCol="0" anchor="t">
            <a:spAutoFit/>
          </a:bodyPr>
          <a:lstStyle/>
          <a:p>
            <a:pPr algn="l">
              <a:lnSpc>
                <a:spcPts val="3228"/>
              </a:lnSpc>
            </a:pPr>
            <a:r>
              <a:rPr lang="en-US" sz="2690" b="1">
                <a:solidFill>
                  <a:srgbClr val="93BD58"/>
                </a:solidFill>
                <a:latin typeface="Poppins Bold"/>
                <a:ea typeface="Poppins Bold"/>
                <a:cs typeface="Poppins Bold"/>
                <a:sym typeface="Poppins Bold"/>
              </a:rPr>
              <a:t>User Goal:</a:t>
            </a:r>
            <a:r>
              <a:rPr lang="en-US" sz="2690">
                <a:solidFill>
                  <a:srgbClr val="93BD58"/>
                </a:solidFill>
                <a:latin typeface="Poppins"/>
                <a:ea typeface="Poppins"/>
                <a:cs typeface="Poppins"/>
                <a:sym typeface="Poppins"/>
              </a:rPr>
              <a:t> </a:t>
            </a:r>
            <a:r>
              <a:rPr lang="en-US" sz="2690">
                <a:solidFill>
                  <a:srgbClr val="000000"/>
                </a:solidFill>
                <a:latin typeface="Poppins"/>
                <a:ea typeface="Poppins"/>
                <a:cs typeface="Poppins"/>
                <a:sym typeface="Poppins"/>
              </a:rPr>
              <a:t> Find Optimal Activities Nearby</a:t>
            </a:r>
          </a:p>
          <a:p>
            <a:pPr algn="l">
              <a:lnSpc>
                <a:spcPts val="3228"/>
              </a:lnSpc>
            </a:pPr>
            <a:r>
              <a:rPr lang="en-US" sz="2690" b="1">
                <a:solidFill>
                  <a:srgbClr val="DA1919"/>
                </a:solidFill>
                <a:latin typeface="Poppins Bold"/>
                <a:ea typeface="Poppins Bold"/>
                <a:cs typeface="Poppins Bold"/>
                <a:sym typeface="Poppins Bold"/>
              </a:rPr>
              <a:t>Pain Point:</a:t>
            </a:r>
            <a:r>
              <a:rPr lang="en-US" sz="2690">
                <a:solidFill>
                  <a:srgbClr val="000000"/>
                </a:solidFill>
                <a:latin typeface="Poppins"/>
                <a:ea typeface="Poppins"/>
                <a:cs typeface="Poppins"/>
                <a:sym typeface="Poppins"/>
              </a:rPr>
              <a:t> Places to go </a:t>
            </a:r>
          </a:p>
          <a:p>
            <a:pPr algn="l">
              <a:lnSpc>
                <a:spcPts val="3228"/>
              </a:lnSpc>
            </a:pPr>
            <a:r>
              <a:rPr lang="en-US" sz="2690" b="1">
                <a:solidFill>
                  <a:srgbClr val="F3B005"/>
                </a:solidFill>
                <a:latin typeface="Poppins Bold"/>
                <a:ea typeface="Poppins Bold"/>
                <a:cs typeface="Poppins Bold"/>
                <a:sym typeface="Poppins Bold"/>
              </a:rPr>
              <a:t>Feature: </a:t>
            </a:r>
            <a:r>
              <a:rPr lang="en-US" sz="2690">
                <a:solidFill>
                  <a:srgbClr val="000000"/>
                </a:solidFill>
                <a:latin typeface="Poppins"/>
                <a:ea typeface="Poppins"/>
                <a:cs typeface="Poppins"/>
                <a:sym typeface="Poppins"/>
              </a:rPr>
              <a:t>AI Generator (Discover)</a:t>
            </a:r>
          </a:p>
          <a:p>
            <a:pPr algn="l">
              <a:lnSpc>
                <a:spcPts val="4187"/>
              </a:lnSpc>
            </a:pPr>
            <a:r>
              <a:rPr lang="en-US" sz="3489">
                <a:solidFill>
                  <a:srgbClr val="000000"/>
                </a:solidFill>
                <a:latin typeface="Poppins"/>
                <a:ea typeface="Poppins"/>
                <a:cs typeface="Poppins"/>
                <a:sym typeface="Poppins"/>
              </a:rPr>
              <a:t> </a:t>
            </a:r>
          </a:p>
          <a:p>
            <a:pPr algn="l">
              <a:lnSpc>
                <a:spcPts val="4187"/>
              </a:lnSpc>
            </a:pPr>
            <a:endParaRPr lang="en-US" sz="3489">
              <a:solidFill>
                <a:srgbClr val="000000"/>
              </a:solidFill>
              <a:latin typeface="Poppins"/>
              <a:ea typeface="Poppins"/>
              <a:cs typeface="Poppins"/>
              <a:sym typeface="Poppins"/>
            </a:endParaRPr>
          </a:p>
          <a:p>
            <a:pPr algn="ctr">
              <a:lnSpc>
                <a:spcPts val="4187"/>
              </a:lnSpc>
            </a:pPr>
            <a:endParaRPr lang="en-US" sz="3489">
              <a:solidFill>
                <a:srgbClr val="000000"/>
              </a:solidFill>
              <a:latin typeface="Poppins"/>
              <a:ea typeface="Poppins"/>
              <a:cs typeface="Poppins"/>
              <a:sym typeface="Poppins"/>
            </a:endParaRPr>
          </a:p>
        </p:txBody>
      </p:sp>
      <p:sp>
        <p:nvSpPr>
          <p:cNvPr id="6" name="TextBox 6"/>
          <p:cNvSpPr txBox="1"/>
          <p:nvPr/>
        </p:nvSpPr>
        <p:spPr>
          <a:xfrm>
            <a:off x="2987923" y="2096181"/>
            <a:ext cx="3551223" cy="552450"/>
          </a:xfrm>
          <a:prstGeom prst="rect">
            <a:avLst/>
          </a:prstGeom>
        </p:spPr>
        <p:txBody>
          <a:bodyPr lIns="0" tIns="0" rIns="0" bIns="0" rtlCol="0" anchor="t">
            <a:spAutoFit/>
          </a:bodyPr>
          <a:lstStyle/>
          <a:p>
            <a:pPr algn="ctr">
              <a:lnSpc>
                <a:spcPts val="4095"/>
              </a:lnSpc>
              <a:spcBef>
                <a:spcPct val="0"/>
              </a:spcBef>
            </a:pPr>
            <a:r>
              <a:rPr lang="en-US" sz="3413" b="1">
                <a:solidFill>
                  <a:srgbClr val="5582A1"/>
                </a:solidFill>
                <a:latin typeface="Poppins Bold"/>
                <a:ea typeface="Poppins Bold"/>
                <a:cs typeface="Poppins Bold"/>
                <a:sym typeface="Poppins Bold"/>
              </a:rPr>
              <a:t>WORK FLOW</a:t>
            </a:r>
          </a:p>
        </p:txBody>
      </p:sp>
      <p:sp>
        <p:nvSpPr>
          <p:cNvPr id="7" name="TextBox 7"/>
          <p:cNvSpPr txBox="1"/>
          <p:nvPr/>
        </p:nvSpPr>
        <p:spPr>
          <a:xfrm>
            <a:off x="1417544" y="3638550"/>
            <a:ext cx="6603191" cy="2552700"/>
          </a:xfrm>
          <a:prstGeom prst="rect">
            <a:avLst/>
          </a:prstGeom>
        </p:spPr>
        <p:txBody>
          <a:bodyPr lIns="0" tIns="0" rIns="0" bIns="0" rtlCol="0" anchor="t">
            <a:spAutoFit/>
          </a:bodyPr>
          <a:lstStyle/>
          <a:p>
            <a:pPr algn="l">
              <a:lnSpc>
                <a:spcPts val="2881"/>
              </a:lnSpc>
              <a:spcBef>
                <a:spcPct val="0"/>
              </a:spcBef>
            </a:pPr>
            <a:r>
              <a:rPr lang="en-US" sz="2401">
                <a:solidFill>
                  <a:srgbClr val="000000"/>
                </a:solidFill>
                <a:latin typeface="Poppins"/>
                <a:ea typeface="Poppins"/>
                <a:cs typeface="Poppins"/>
                <a:sym typeface="Poppins"/>
              </a:rPr>
              <a:t>User is at a location⟶App uses the user’s pre-set Travel Interests and filters nearby points of interest and activity suggestions⟶User views results organized by travel time and quality of reviews⟶User selects an activity⟶App initiates navigation using the Reliable Route Mode.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sp>
        <p:nvSpPr>
          <p:cNvPr id="2" name="Freeform 2"/>
          <p:cNvSpPr/>
          <p:nvPr/>
        </p:nvSpPr>
        <p:spPr>
          <a:xfrm>
            <a:off x="503293" y="1459680"/>
            <a:ext cx="8747013" cy="5271635"/>
          </a:xfrm>
          <a:custGeom>
            <a:avLst/>
            <a:gdLst/>
            <a:ahLst/>
            <a:cxnLst/>
            <a:rect l="l" t="t" r="r" b="b"/>
            <a:pathLst>
              <a:path w="8747013" h="5271635">
                <a:moveTo>
                  <a:pt x="0" y="0"/>
                </a:moveTo>
                <a:lnTo>
                  <a:pt x="8747014" y="0"/>
                </a:lnTo>
                <a:lnTo>
                  <a:pt x="8747014" y="5271635"/>
                </a:lnTo>
                <a:lnTo>
                  <a:pt x="0" y="5271635"/>
                </a:lnTo>
                <a:lnTo>
                  <a:pt x="0" y="0"/>
                </a:lnTo>
                <a:close/>
              </a:path>
            </a:pathLst>
          </a:custGeom>
          <a:blipFill>
            <a:blip r:embed="rId2"/>
            <a:stretch>
              <a:fillRect l="-2882" r="-1460" b="-1497"/>
            </a:stretch>
          </a:blipFill>
        </p:spPr>
        <p:txBody>
          <a:bodyPr/>
          <a:lstStyle/>
          <a:p>
            <a:endParaRPr lang="en-GB"/>
          </a:p>
        </p:txBody>
      </p:sp>
      <p:sp>
        <p:nvSpPr>
          <p:cNvPr id="3" name="TextBox 3"/>
          <p:cNvSpPr txBox="1"/>
          <p:nvPr/>
        </p:nvSpPr>
        <p:spPr>
          <a:xfrm>
            <a:off x="503293" y="899450"/>
            <a:ext cx="6079021" cy="322086"/>
          </a:xfrm>
          <a:prstGeom prst="rect">
            <a:avLst/>
          </a:prstGeom>
        </p:spPr>
        <p:txBody>
          <a:bodyPr lIns="0" tIns="0" rIns="0" bIns="0" rtlCol="0" anchor="t">
            <a:spAutoFit/>
          </a:bodyPr>
          <a:lstStyle/>
          <a:p>
            <a:pPr algn="ctr">
              <a:lnSpc>
                <a:spcPts val="2694"/>
              </a:lnSpc>
              <a:spcBef>
                <a:spcPct val="0"/>
              </a:spcBef>
            </a:pPr>
            <a:r>
              <a:rPr lang="en-US" sz="1796" b="1">
                <a:solidFill>
                  <a:srgbClr val="8B2722"/>
                </a:solidFill>
                <a:latin typeface="Roboto Bold"/>
                <a:ea typeface="Roboto Bold"/>
                <a:cs typeface="Roboto Bold"/>
                <a:sym typeface="Roboto Bold"/>
              </a:rPr>
              <a:t>Plan 0: Do 1-2-3 in sequence, then 4-5-6 as needed (cycle) </a:t>
            </a:r>
          </a:p>
        </p:txBody>
      </p:sp>
      <p:sp>
        <p:nvSpPr>
          <p:cNvPr id="4" name="TextBox 4"/>
          <p:cNvSpPr txBox="1"/>
          <p:nvPr/>
        </p:nvSpPr>
        <p:spPr>
          <a:xfrm>
            <a:off x="731520" y="4925666"/>
            <a:ext cx="947812" cy="336820"/>
          </a:xfrm>
          <a:prstGeom prst="rect">
            <a:avLst/>
          </a:prstGeom>
        </p:spPr>
        <p:txBody>
          <a:bodyPr lIns="0" tIns="0" rIns="0" bIns="0" rtlCol="0" anchor="t">
            <a:spAutoFit/>
          </a:bodyPr>
          <a:lstStyle/>
          <a:p>
            <a:pPr algn="ctr">
              <a:lnSpc>
                <a:spcPts val="1364"/>
              </a:lnSpc>
              <a:spcBef>
                <a:spcPct val="0"/>
              </a:spcBef>
            </a:pPr>
            <a:r>
              <a:rPr lang="en-US" sz="909" b="1">
                <a:solidFill>
                  <a:srgbClr val="8B2722"/>
                </a:solidFill>
                <a:latin typeface="Roboto Bold"/>
                <a:ea typeface="Roboto Bold"/>
                <a:cs typeface="Roboto Bold"/>
                <a:sym typeface="Roboto Bold"/>
              </a:rPr>
              <a:t>Plan 1: Do 1.1-1.2 in sequence</a:t>
            </a:r>
          </a:p>
        </p:txBody>
      </p:sp>
      <p:sp>
        <p:nvSpPr>
          <p:cNvPr id="5" name="TextBox 5"/>
          <p:cNvSpPr txBox="1"/>
          <p:nvPr/>
        </p:nvSpPr>
        <p:spPr>
          <a:xfrm>
            <a:off x="2431810" y="4925666"/>
            <a:ext cx="1110994" cy="336820"/>
          </a:xfrm>
          <a:prstGeom prst="rect">
            <a:avLst/>
          </a:prstGeom>
        </p:spPr>
        <p:txBody>
          <a:bodyPr lIns="0" tIns="0" rIns="0" bIns="0" rtlCol="0" anchor="t">
            <a:spAutoFit/>
          </a:bodyPr>
          <a:lstStyle/>
          <a:p>
            <a:pPr algn="ctr">
              <a:lnSpc>
                <a:spcPts val="1364"/>
              </a:lnSpc>
              <a:spcBef>
                <a:spcPct val="0"/>
              </a:spcBef>
            </a:pPr>
            <a:r>
              <a:rPr lang="en-US" sz="909" b="1">
                <a:solidFill>
                  <a:srgbClr val="8B2722"/>
                </a:solidFill>
                <a:latin typeface="Roboto Bold"/>
                <a:ea typeface="Roboto Bold"/>
                <a:cs typeface="Roboto Bold"/>
                <a:sym typeface="Roboto Bold"/>
              </a:rPr>
              <a:t>Plan 2: Do 2.1-2.2-2.3 in any order</a:t>
            </a:r>
          </a:p>
        </p:txBody>
      </p:sp>
      <p:sp>
        <p:nvSpPr>
          <p:cNvPr id="6" name="TextBox 6"/>
          <p:cNvSpPr txBox="1"/>
          <p:nvPr/>
        </p:nvSpPr>
        <p:spPr>
          <a:xfrm>
            <a:off x="4048198" y="4925666"/>
            <a:ext cx="1110994" cy="679720"/>
          </a:xfrm>
          <a:prstGeom prst="rect">
            <a:avLst/>
          </a:prstGeom>
        </p:spPr>
        <p:txBody>
          <a:bodyPr lIns="0" tIns="0" rIns="0" bIns="0" rtlCol="0" anchor="t">
            <a:spAutoFit/>
          </a:bodyPr>
          <a:lstStyle/>
          <a:p>
            <a:pPr algn="ctr">
              <a:lnSpc>
                <a:spcPts val="1364"/>
              </a:lnSpc>
              <a:spcBef>
                <a:spcPct val="0"/>
              </a:spcBef>
            </a:pPr>
            <a:r>
              <a:rPr lang="en-US" sz="909" b="1">
                <a:solidFill>
                  <a:srgbClr val="8B2722"/>
                </a:solidFill>
                <a:latin typeface="Roboto Bold"/>
                <a:ea typeface="Roboto Bold"/>
                <a:cs typeface="Roboto Bold"/>
                <a:sym typeface="Roboto Bold"/>
              </a:rPr>
              <a:t>Plan 3: Do 3.1, wait for generation, then 3.2 -3.3 (optional) -3.4</a:t>
            </a:r>
          </a:p>
        </p:txBody>
      </p:sp>
      <p:sp>
        <p:nvSpPr>
          <p:cNvPr id="7" name="TextBox 7"/>
          <p:cNvSpPr txBox="1"/>
          <p:nvPr/>
        </p:nvSpPr>
        <p:spPr>
          <a:xfrm>
            <a:off x="6377185" y="4528226"/>
            <a:ext cx="1024755" cy="336820"/>
          </a:xfrm>
          <a:prstGeom prst="rect">
            <a:avLst/>
          </a:prstGeom>
        </p:spPr>
        <p:txBody>
          <a:bodyPr lIns="0" tIns="0" rIns="0" bIns="0" rtlCol="0" anchor="t">
            <a:spAutoFit/>
          </a:bodyPr>
          <a:lstStyle/>
          <a:p>
            <a:pPr algn="ctr">
              <a:lnSpc>
                <a:spcPts val="1364"/>
              </a:lnSpc>
              <a:spcBef>
                <a:spcPct val="0"/>
              </a:spcBef>
            </a:pPr>
            <a:r>
              <a:rPr lang="en-US" sz="909" b="1">
                <a:solidFill>
                  <a:srgbClr val="8B2722"/>
                </a:solidFill>
                <a:latin typeface="Roboto Bold"/>
                <a:ea typeface="Roboto Bold"/>
                <a:cs typeface="Roboto Bold"/>
                <a:sym typeface="Roboto Bold"/>
              </a:rPr>
              <a:t>Plan 4: Do 4.1-4.2-4.3 in sequence</a:t>
            </a:r>
          </a:p>
        </p:txBody>
      </p:sp>
      <p:sp>
        <p:nvSpPr>
          <p:cNvPr id="8" name="TextBox 8"/>
          <p:cNvSpPr txBox="1"/>
          <p:nvPr/>
        </p:nvSpPr>
        <p:spPr>
          <a:xfrm>
            <a:off x="7717870" y="5251239"/>
            <a:ext cx="1459953" cy="508270"/>
          </a:xfrm>
          <a:prstGeom prst="rect">
            <a:avLst/>
          </a:prstGeom>
        </p:spPr>
        <p:txBody>
          <a:bodyPr lIns="0" tIns="0" rIns="0" bIns="0" rtlCol="0" anchor="t">
            <a:spAutoFit/>
          </a:bodyPr>
          <a:lstStyle/>
          <a:p>
            <a:pPr algn="ctr">
              <a:lnSpc>
                <a:spcPts val="1364"/>
              </a:lnSpc>
              <a:spcBef>
                <a:spcPct val="0"/>
              </a:spcBef>
            </a:pPr>
            <a:r>
              <a:rPr lang="en-US" sz="909" b="1">
                <a:solidFill>
                  <a:srgbClr val="8B2722"/>
                </a:solidFill>
                <a:latin typeface="Roboto Bold"/>
                <a:ea typeface="Roboto Bold"/>
                <a:cs typeface="Roboto Bold"/>
                <a:sym typeface="Roboto Bold"/>
              </a:rPr>
              <a:t>Plan 5: Do 5.1-5.2 -5.3-5.4-5.5-5.6 (optional) in sequence)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sp>
        <p:nvSpPr>
          <p:cNvPr id="2" name="Freeform 2"/>
          <p:cNvSpPr/>
          <p:nvPr/>
        </p:nvSpPr>
        <p:spPr>
          <a:xfrm>
            <a:off x="0" y="0"/>
            <a:ext cx="4597573" cy="4419009"/>
          </a:xfrm>
          <a:custGeom>
            <a:avLst/>
            <a:gdLst/>
            <a:ahLst/>
            <a:cxnLst/>
            <a:rect l="l" t="t" r="r" b="b"/>
            <a:pathLst>
              <a:path w="4597573" h="4419009">
                <a:moveTo>
                  <a:pt x="0" y="0"/>
                </a:moveTo>
                <a:lnTo>
                  <a:pt x="4597573" y="0"/>
                </a:lnTo>
                <a:lnTo>
                  <a:pt x="4597573" y="4419009"/>
                </a:lnTo>
                <a:lnTo>
                  <a:pt x="0" y="4419009"/>
                </a:lnTo>
                <a:lnTo>
                  <a:pt x="0" y="0"/>
                </a:lnTo>
                <a:close/>
              </a:path>
            </a:pathLst>
          </a:custGeom>
          <a:blipFill>
            <a:blip r:embed="rId2"/>
            <a:stretch>
              <a:fillRect r="-6499"/>
            </a:stretch>
          </a:blipFill>
        </p:spPr>
        <p:txBody>
          <a:bodyPr/>
          <a:lstStyle/>
          <a:p>
            <a:endParaRPr lang="en-GB"/>
          </a:p>
        </p:txBody>
      </p:sp>
      <p:sp>
        <p:nvSpPr>
          <p:cNvPr id="3" name="Freeform 3"/>
          <p:cNvSpPr/>
          <p:nvPr/>
        </p:nvSpPr>
        <p:spPr>
          <a:xfrm>
            <a:off x="2392200" y="4489740"/>
            <a:ext cx="5161217" cy="2825460"/>
          </a:xfrm>
          <a:custGeom>
            <a:avLst/>
            <a:gdLst/>
            <a:ahLst/>
            <a:cxnLst/>
            <a:rect l="l" t="t" r="r" b="b"/>
            <a:pathLst>
              <a:path w="5161217" h="2825460">
                <a:moveTo>
                  <a:pt x="0" y="0"/>
                </a:moveTo>
                <a:lnTo>
                  <a:pt x="5161217" y="0"/>
                </a:lnTo>
                <a:lnTo>
                  <a:pt x="5161217" y="2825460"/>
                </a:lnTo>
                <a:lnTo>
                  <a:pt x="0" y="2825460"/>
                </a:lnTo>
                <a:lnTo>
                  <a:pt x="0" y="0"/>
                </a:lnTo>
                <a:close/>
              </a:path>
            </a:pathLst>
          </a:custGeom>
          <a:blipFill>
            <a:blip r:embed="rId3"/>
            <a:stretch>
              <a:fillRect t="-921" r="-3609" b="-5064"/>
            </a:stretch>
          </a:blipFill>
        </p:spPr>
        <p:txBody>
          <a:bodyPr/>
          <a:lstStyle/>
          <a:p>
            <a:endParaRPr lang="en-GB"/>
          </a:p>
        </p:txBody>
      </p:sp>
      <p:sp>
        <p:nvSpPr>
          <p:cNvPr id="4" name="Freeform 4"/>
          <p:cNvSpPr/>
          <p:nvPr/>
        </p:nvSpPr>
        <p:spPr>
          <a:xfrm>
            <a:off x="4700993" y="0"/>
            <a:ext cx="5052607" cy="4419009"/>
          </a:xfrm>
          <a:custGeom>
            <a:avLst/>
            <a:gdLst/>
            <a:ahLst/>
            <a:cxnLst/>
            <a:rect l="l" t="t" r="r" b="b"/>
            <a:pathLst>
              <a:path w="5052607" h="4419009">
                <a:moveTo>
                  <a:pt x="0" y="0"/>
                </a:moveTo>
                <a:lnTo>
                  <a:pt x="5052607" y="0"/>
                </a:lnTo>
                <a:lnTo>
                  <a:pt x="5052607" y="4419009"/>
                </a:lnTo>
                <a:lnTo>
                  <a:pt x="0" y="4419009"/>
                </a:lnTo>
                <a:lnTo>
                  <a:pt x="0" y="0"/>
                </a:lnTo>
                <a:close/>
              </a:path>
            </a:pathLst>
          </a:custGeom>
          <a:blipFill>
            <a:blip r:embed="rId4"/>
            <a:stretch>
              <a:fillRect t="-615" r="-1620" b="-615"/>
            </a:stretch>
          </a:blipFill>
        </p:spPr>
        <p:txBody>
          <a:bodyPr/>
          <a:lstStyle/>
          <a:p>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grpSp>
        <p:nvGrpSpPr>
          <p:cNvPr id="2" name="Group 2"/>
          <p:cNvGrpSpPr/>
          <p:nvPr/>
        </p:nvGrpSpPr>
        <p:grpSpPr>
          <a:xfrm>
            <a:off x="487680" y="2604421"/>
            <a:ext cx="8778240" cy="1882943"/>
            <a:chOff x="0" y="0"/>
            <a:chExt cx="11704320" cy="2510590"/>
          </a:xfrm>
        </p:grpSpPr>
        <p:sp>
          <p:nvSpPr>
            <p:cNvPr id="3" name="Freeform 3"/>
            <p:cNvSpPr/>
            <p:nvPr/>
          </p:nvSpPr>
          <p:spPr>
            <a:xfrm>
              <a:off x="0" y="0"/>
              <a:ext cx="11704320" cy="2510590"/>
            </a:xfrm>
            <a:custGeom>
              <a:avLst/>
              <a:gdLst/>
              <a:ahLst/>
              <a:cxnLst/>
              <a:rect l="l" t="t" r="r" b="b"/>
              <a:pathLst>
                <a:path w="11704320" h="2510590">
                  <a:moveTo>
                    <a:pt x="0" y="0"/>
                  </a:moveTo>
                  <a:lnTo>
                    <a:pt x="11704320" y="0"/>
                  </a:lnTo>
                  <a:lnTo>
                    <a:pt x="11704320" y="2510590"/>
                  </a:lnTo>
                  <a:lnTo>
                    <a:pt x="0" y="2510590"/>
                  </a:lnTo>
                  <a:close/>
                </a:path>
              </a:pathLst>
            </a:custGeom>
            <a:solidFill>
              <a:srgbClr val="66A1CA">
                <a:alpha val="0"/>
              </a:srgbClr>
            </a:solidFill>
          </p:spPr>
          <p:txBody>
            <a:bodyPr/>
            <a:lstStyle/>
            <a:p>
              <a:endParaRPr lang="en-GB"/>
            </a:p>
          </p:txBody>
        </p:sp>
        <p:sp>
          <p:nvSpPr>
            <p:cNvPr id="4" name="TextBox 4"/>
            <p:cNvSpPr txBox="1"/>
            <p:nvPr/>
          </p:nvSpPr>
          <p:spPr>
            <a:xfrm>
              <a:off x="0" y="-47625"/>
              <a:ext cx="11704320" cy="2558215"/>
            </a:xfrm>
            <a:prstGeom prst="rect">
              <a:avLst/>
            </a:prstGeom>
          </p:spPr>
          <p:txBody>
            <a:bodyPr lIns="0" tIns="0" rIns="0" bIns="0" rtlCol="0" anchor="ctr"/>
            <a:lstStyle/>
            <a:p>
              <a:pPr algn="ctr">
                <a:lnSpc>
                  <a:spcPts val="5631"/>
                </a:lnSpc>
              </a:pPr>
              <a:r>
                <a:rPr lang="en-US" sz="4693" b="1">
                  <a:solidFill>
                    <a:srgbClr val="74A8CB"/>
                  </a:solidFill>
                  <a:latin typeface="Poppins Bold"/>
                  <a:ea typeface="Poppins Bold"/>
                  <a:cs typeface="Poppins Bold"/>
                  <a:sym typeface="Poppins Bold"/>
                </a:rPr>
                <a:t>01.</a:t>
              </a:r>
              <a:r>
                <a:rPr lang="en-US" sz="4693" b="1">
                  <a:solidFill>
                    <a:srgbClr val="537B66"/>
                  </a:solidFill>
                  <a:latin typeface="Poppins Bold"/>
                  <a:ea typeface="Poppins Bold"/>
                  <a:cs typeface="Poppins Bold"/>
                  <a:sym typeface="Poppins Bold"/>
                </a:rPr>
                <a:t>Study Planning Objectives</a:t>
              </a:r>
            </a:p>
          </p:txBody>
        </p:sp>
      </p:grpSp>
      <p:sp>
        <p:nvSpPr>
          <p:cNvPr id="5" name="Freeform 5"/>
          <p:cNvSpPr/>
          <p:nvPr/>
        </p:nvSpPr>
        <p:spPr>
          <a:xfrm>
            <a:off x="829664" y="615913"/>
            <a:ext cx="669189" cy="1085704"/>
          </a:xfrm>
          <a:custGeom>
            <a:avLst/>
            <a:gdLst/>
            <a:ahLst/>
            <a:cxnLst/>
            <a:rect l="l" t="t" r="r" b="b"/>
            <a:pathLst>
              <a:path w="669189" h="1085704">
                <a:moveTo>
                  <a:pt x="0" y="0"/>
                </a:moveTo>
                <a:lnTo>
                  <a:pt x="669189" y="0"/>
                </a:lnTo>
                <a:lnTo>
                  <a:pt x="669189" y="1085704"/>
                </a:lnTo>
                <a:lnTo>
                  <a:pt x="0" y="10857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6" name="Freeform 6"/>
          <p:cNvSpPr/>
          <p:nvPr/>
        </p:nvSpPr>
        <p:spPr>
          <a:xfrm rot="1545215">
            <a:off x="7371855" y="5223267"/>
            <a:ext cx="1107449" cy="1178341"/>
          </a:xfrm>
          <a:custGeom>
            <a:avLst/>
            <a:gdLst/>
            <a:ahLst/>
            <a:cxnLst/>
            <a:rect l="l" t="t" r="r" b="b"/>
            <a:pathLst>
              <a:path w="1107449" h="1178341">
                <a:moveTo>
                  <a:pt x="0" y="0"/>
                </a:moveTo>
                <a:lnTo>
                  <a:pt x="1107448" y="0"/>
                </a:lnTo>
                <a:lnTo>
                  <a:pt x="1107448" y="1178341"/>
                </a:lnTo>
                <a:lnTo>
                  <a:pt x="0" y="11783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7" name="Freeform 7"/>
          <p:cNvSpPr/>
          <p:nvPr/>
        </p:nvSpPr>
        <p:spPr>
          <a:xfrm rot="2313655">
            <a:off x="7583910" y="-72661"/>
            <a:ext cx="3661250" cy="2502963"/>
          </a:xfrm>
          <a:custGeom>
            <a:avLst/>
            <a:gdLst/>
            <a:ahLst/>
            <a:cxnLst/>
            <a:rect l="l" t="t" r="r" b="b"/>
            <a:pathLst>
              <a:path w="3661250" h="2502963">
                <a:moveTo>
                  <a:pt x="0" y="0"/>
                </a:moveTo>
                <a:lnTo>
                  <a:pt x="3661250" y="0"/>
                </a:lnTo>
                <a:lnTo>
                  <a:pt x="3661250" y="2502964"/>
                </a:lnTo>
                <a:lnTo>
                  <a:pt x="0" y="25029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8" name="Freeform 8"/>
          <p:cNvSpPr/>
          <p:nvPr/>
        </p:nvSpPr>
        <p:spPr>
          <a:xfrm rot="5029579">
            <a:off x="-846316" y="4534955"/>
            <a:ext cx="3170899" cy="2698146"/>
          </a:xfrm>
          <a:custGeom>
            <a:avLst/>
            <a:gdLst/>
            <a:ahLst/>
            <a:cxnLst/>
            <a:rect l="l" t="t" r="r" b="b"/>
            <a:pathLst>
              <a:path w="3170899" h="2698146">
                <a:moveTo>
                  <a:pt x="0" y="0"/>
                </a:moveTo>
                <a:lnTo>
                  <a:pt x="3170898" y="0"/>
                </a:lnTo>
                <a:lnTo>
                  <a:pt x="3170898" y="2698147"/>
                </a:lnTo>
                <a:lnTo>
                  <a:pt x="0" y="26981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sp>
        <p:nvSpPr>
          <p:cNvPr id="2" name="TextBox 2"/>
          <p:cNvSpPr txBox="1"/>
          <p:nvPr/>
        </p:nvSpPr>
        <p:spPr>
          <a:xfrm>
            <a:off x="414874" y="2048223"/>
            <a:ext cx="8607206" cy="3283595"/>
          </a:xfrm>
          <a:prstGeom prst="rect">
            <a:avLst/>
          </a:prstGeom>
        </p:spPr>
        <p:txBody>
          <a:bodyPr lIns="0" tIns="0" rIns="0" bIns="0" rtlCol="0" anchor="t">
            <a:spAutoFit/>
          </a:bodyPr>
          <a:lstStyle/>
          <a:p>
            <a:pPr algn="ctr">
              <a:lnSpc>
                <a:spcPts val="6507"/>
              </a:lnSpc>
            </a:pPr>
            <a:r>
              <a:rPr lang="en-US" sz="4338" b="1">
                <a:solidFill>
                  <a:srgbClr val="74A8CB"/>
                </a:solidFill>
                <a:latin typeface="Poppins Bold"/>
                <a:ea typeface="Poppins Bold"/>
                <a:cs typeface="Poppins Bold"/>
                <a:sym typeface="Poppins Bold"/>
              </a:rPr>
              <a:t>05.</a:t>
            </a:r>
            <a:r>
              <a:rPr lang="en-US" sz="4338" b="1">
                <a:solidFill>
                  <a:srgbClr val="537B66"/>
                </a:solidFill>
                <a:latin typeface="Poppins Bold"/>
                <a:ea typeface="Poppins Bold"/>
                <a:cs typeface="Poppins Bold"/>
                <a:sym typeface="Poppins Bold"/>
              </a:rPr>
              <a:t>Requirements Specification: Functional, Non- Functional,</a:t>
            </a:r>
          </a:p>
          <a:p>
            <a:pPr algn="ctr">
              <a:lnSpc>
                <a:spcPts val="6507"/>
              </a:lnSpc>
              <a:spcBef>
                <a:spcPct val="0"/>
              </a:spcBef>
            </a:pPr>
            <a:r>
              <a:rPr lang="en-US" sz="4338" b="1">
                <a:solidFill>
                  <a:srgbClr val="537B66"/>
                </a:solidFill>
                <a:latin typeface="Poppins Bold"/>
                <a:ea typeface="Poppins Bold"/>
                <a:cs typeface="Poppins Bold"/>
                <a:sym typeface="Poppins Bold"/>
              </a:rPr>
              <a:t> User Experience</a:t>
            </a:r>
          </a:p>
        </p:txBody>
      </p:sp>
      <p:sp>
        <p:nvSpPr>
          <p:cNvPr id="3" name="Freeform 3"/>
          <p:cNvSpPr/>
          <p:nvPr/>
        </p:nvSpPr>
        <p:spPr>
          <a:xfrm rot="2313655">
            <a:off x="7583910" y="-72661"/>
            <a:ext cx="3661250" cy="2502963"/>
          </a:xfrm>
          <a:custGeom>
            <a:avLst/>
            <a:gdLst/>
            <a:ahLst/>
            <a:cxnLst/>
            <a:rect l="l" t="t" r="r" b="b"/>
            <a:pathLst>
              <a:path w="3661250" h="2502963">
                <a:moveTo>
                  <a:pt x="0" y="0"/>
                </a:moveTo>
                <a:lnTo>
                  <a:pt x="3661250" y="0"/>
                </a:lnTo>
                <a:lnTo>
                  <a:pt x="3661250" y="2502964"/>
                </a:lnTo>
                <a:lnTo>
                  <a:pt x="0" y="25029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4" name="Freeform 4"/>
          <p:cNvSpPr/>
          <p:nvPr/>
        </p:nvSpPr>
        <p:spPr>
          <a:xfrm rot="5029579">
            <a:off x="-847358" y="4536116"/>
            <a:ext cx="3215735" cy="2736298"/>
          </a:xfrm>
          <a:custGeom>
            <a:avLst/>
            <a:gdLst/>
            <a:ahLst/>
            <a:cxnLst/>
            <a:rect l="l" t="t" r="r" b="b"/>
            <a:pathLst>
              <a:path w="3215735" h="2736298">
                <a:moveTo>
                  <a:pt x="0" y="0"/>
                </a:moveTo>
                <a:lnTo>
                  <a:pt x="3215735" y="0"/>
                </a:lnTo>
                <a:lnTo>
                  <a:pt x="3215735" y="2736298"/>
                </a:lnTo>
                <a:lnTo>
                  <a:pt x="0" y="27362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5" name="Freeform 5"/>
          <p:cNvSpPr/>
          <p:nvPr/>
        </p:nvSpPr>
        <p:spPr>
          <a:xfrm>
            <a:off x="847789" y="502292"/>
            <a:ext cx="1151006" cy="1136357"/>
          </a:xfrm>
          <a:custGeom>
            <a:avLst/>
            <a:gdLst/>
            <a:ahLst/>
            <a:cxnLst/>
            <a:rect l="l" t="t" r="r" b="b"/>
            <a:pathLst>
              <a:path w="1151006" h="1136357">
                <a:moveTo>
                  <a:pt x="0" y="0"/>
                </a:moveTo>
                <a:lnTo>
                  <a:pt x="1151006" y="0"/>
                </a:lnTo>
                <a:lnTo>
                  <a:pt x="1151006" y="1136357"/>
                </a:lnTo>
                <a:lnTo>
                  <a:pt x="0" y="11363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6" name="Freeform 6"/>
          <p:cNvSpPr/>
          <p:nvPr/>
        </p:nvSpPr>
        <p:spPr>
          <a:xfrm>
            <a:off x="7980283" y="5447323"/>
            <a:ext cx="807846" cy="1136357"/>
          </a:xfrm>
          <a:custGeom>
            <a:avLst/>
            <a:gdLst/>
            <a:ahLst/>
            <a:cxnLst/>
            <a:rect l="l" t="t" r="r" b="b"/>
            <a:pathLst>
              <a:path w="807846" h="1136357">
                <a:moveTo>
                  <a:pt x="0" y="0"/>
                </a:moveTo>
                <a:lnTo>
                  <a:pt x="807846" y="0"/>
                </a:lnTo>
                <a:lnTo>
                  <a:pt x="807846" y="1136357"/>
                </a:lnTo>
                <a:lnTo>
                  <a:pt x="0" y="11363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grpSp>
        <p:nvGrpSpPr>
          <p:cNvPr id="2" name="Group 2"/>
          <p:cNvGrpSpPr/>
          <p:nvPr/>
        </p:nvGrpSpPr>
        <p:grpSpPr>
          <a:xfrm>
            <a:off x="487680" y="292947"/>
            <a:ext cx="8778240" cy="12192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txBody>
            <a:bodyPr/>
            <a:lstStyle/>
            <a:p>
              <a:endParaRPr lang="en-GB"/>
            </a:p>
          </p:txBody>
        </p:sp>
        <p:sp>
          <p:nvSpPr>
            <p:cNvPr id="4" name="TextBox 4"/>
            <p:cNvSpPr txBox="1"/>
            <p:nvPr/>
          </p:nvSpPr>
          <p:spPr>
            <a:xfrm>
              <a:off x="0" y="-47625"/>
              <a:ext cx="11704320" cy="1673225"/>
            </a:xfrm>
            <a:prstGeom prst="rect">
              <a:avLst/>
            </a:prstGeom>
          </p:spPr>
          <p:txBody>
            <a:bodyPr lIns="0" tIns="0" rIns="0" bIns="0" rtlCol="0" anchor="ctr"/>
            <a:lstStyle/>
            <a:p>
              <a:pPr algn="ctr">
                <a:lnSpc>
                  <a:spcPts val="5631"/>
                </a:lnSpc>
              </a:pPr>
              <a:r>
                <a:rPr lang="en-US" sz="4693" b="1">
                  <a:solidFill>
                    <a:srgbClr val="537B66"/>
                  </a:solidFill>
                  <a:latin typeface="Poppins Bold"/>
                  <a:ea typeface="Poppins Bold"/>
                  <a:cs typeface="Poppins Bold"/>
                  <a:sym typeface="Poppins Bold"/>
                </a:rPr>
                <a:t>Some Conclusions..</a:t>
              </a:r>
            </a:p>
          </p:txBody>
        </p:sp>
      </p:grpSp>
      <p:sp>
        <p:nvSpPr>
          <p:cNvPr id="5" name="TextBox 5"/>
          <p:cNvSpPr txBox="1"/>
          <p:nvPr/>
        </p:nvSpPr>
        <p:spPr>
          <a:xfrm>
            <a:off x="1062780" y="1673923"/>
            <a:ext cx="7628040" cy="4305300"/>
          </a:xfrm>
          <a:prstGeom prst="rect">
            <a:avLst/>
          </a:prstGeom>
        </p:spPr>
        <p:txBody>
          <a:bodyPr lIns="0" tIns="0" rIns="0" bIns="0" rtlCol="0" anchor="t">
            <a:spAutoFit/>
          </a:bodyPr>
          <a:lstStyle/>
          <a:p>
            <a:pPr algn="l">
              <a:lnSpc>
                <a:spcPts val="2673"/>
              </a:lnSpc>
            </a:pPr>
            <a:r>
              <a:rPr lang="en-US" sz="2227">
                <a:solidFill>
                  <a:srgbClr val="000000"/>
                </a:solidFill>
                <a:latin typeface="Poppins"/>
                <a:ea typeface="Poppins"/>
                <a:cs typeface="Poppins"/>
                <a:sym typeface="Poppins"/>
              </a:rPr>
              <a:t>Based on data collected from both questionnaires and interviews, the desire for the following features were inferred:</a:t>
            </a:r>
          </a:p>
          <a:p>
            <a:pPr algn="l">
              <a:lnSpc>
                <a:spcPts val="2673"/>
              </a:lnSpc>
            </a:pPr>
            <a:endParaRPr lang="en-US" sz="2227">
              <a:solidFill>
                <a:srgbClr val="000000"/>
              </a:solidFill>
              <a:latin typeface="Poppins"/>
              <a:ea typeface="Poppins"/>
              <a:cs typeface="Poppins"/>
              <a:sym typeface="Poppins"/>
            </a:endParaRPr>
          </a:p>
          <a:p>
            <a:pPr marL="841777" lvl="2" indent="-280592" algn="l">
              <a:lnSpc>
                <a:spcPts val="2339"/>
              </a:lnSpc>
              <a:buFont typeface="Arial"/>
              <a:buChar char="⚬"/>
            </a:pPr>
            <a:r>
              <a:rPr lang="en-US" sz="1949">
                <a:solidFill>
                  <a:srgbClr val="000000"/>
                </a:solidFill>
                <a:latin typeface="Poppins"/>
                <a:ea typeface="Poppins"/>
                <a:cs typeface="Poppins"/>
                <a:sym typeface="Poppins"/>
              </a:rPr>
              <a:t>An all-in-one integration</a:t>
            </a:r>
          </a:p>
          <a:p>
            <a:pPr marL="841777" lvl="2" indent="-280592" algn="l">
              <a:lnSpc>
                <a:spcPts val="2339"/>
              </a:lnSpc>
              <a:buFont typeface="Arial"/>
              <a:buChar char="⚬"/>
            </a:pPr>
            <a:r>
              <a:rPr lang="en-US" sz="1949">
                <a:solidFill>
                  <a:srgbClr val="000000"/>
                </a:solidFill>
                <a:latin typeface="Poppins"/>
                <a:ea typeface="Poppins"/>
                <a:cs typeface="Poppins"/>
                <a:sym typeface="Poppins"/>
              </a:rPr>
              <a:t>Local/traveller recommendations</a:t>
            </a:r>
          </a:p>
          <a:p>
            <a:pPr marL="841777" lvl="2" indent="-280592" algn="l">
              <a:lnSpc>
                <a:spcPts val="2339"/>
              </a:lnSpc>
              <a:buFont typeface="Arial"/>
              <a:buChar char="⚬"/>
            </a:pPr>
            <a:r>
              <a:rPr lang="en-US" sz="1949">
                <a:solidFill>
                  <a:srgbClr val="000000"/>
                </a:solidFill>
                <a:latin typeface="Poppins"/>
                <a:ea typeface="Poppins"/>
                <a:cs typeface="Poppins"/>
                <a:sym typeface="Poppins"/>
              </a:rPr>
              <a:t>Itinerary management and documenting</a:t>
            </a:r>
          </a:p>
          <a:p>
            <a:pPr marL="841777" lvl="2" indent="-280592" algn="l">
              <a:lnSpc>
                <a:spcPts val="2339"/>
              </a:lnSpc>
              <a:buFont typeface="Arial"/>
              <a:buChar char="⚬"/>
            </a:pPr>
            <a:r>
              <a:rPr lang="en-US" sz="1949">
                <a:solidFill>
                  <a:srgbClr val="000000"/>
                </a:solidFill>
                <a:latin typeface="Poppins"/>
                <a:ea typeface="Poppins"/>
                <a:cs typeface="Poppins"/>
                <a:sym typeface="Poppins"/>
              </a:rPr>
              <a:t>Budget filtering </a:t>
            </a:r>
          </a:p>
          <a:p>
            <a:pPr marL="841777" lvl="2" indent="-280592" algn="l">
              <a:lnSpc>
                <a:spcPts val="2339"/>
              </a:lnSpc>
              <a:buFont typeface="Arial"/>
              <a:buChar char="⚬"/>
            </a:pPr>
            <a:r>
              <a:rPr lang="en-US" sz="1949">
                <a:solidFill>
                  <a:srgbClr val="000000"/>
                </a:solidFill>
                <a:latin typeface="Poppins"/>
                <a:ea typeface="Poppins"/>
                <a:cs typeface="Poppins"/>
                <a:sym typeface="Poppins"/>
              </a:rPr>
              <a:t>Cultural/historical context about destinations</a:t>
            </a:r>
          </a:p>
          <a:p>
            <a:pPr marL="841777" lvl="2" indent="-280592" algn="l">
              <a:lnSpc>
                <a:spcPts val="2339"/>
              </a:lnSpc>
              <a:buFont typeface="Arial"/>
              <a:buChar char="⚬"/>
            </a:pPr>
            <a:r>
              <a:rPr lang="en-US" sz="1949">
                <a:solidFill>
                  <a:srgbClr val="000000"/>
                </a:solidFill>
                <a:latin typeface="Poppins"/>
                <a:ea typeface="Poppins"/>
                <a:cs typeface="Poppins"/>
                <a:sym typeface="Poppins"/>
              </a:rPr>
              <a:t>Potential users showed the need for better organization of attractions, local recommendations, and contextual information (history, prices, cultural aspects)</a:t>
            </a:r>
          </a:p>
          <a:p>
            <a:pPr marL="569201" lvl="2" indent="-189734" algn="l">
              <a:lnSpc>
                <a:spcPts val="2339"/>
              </a:lnSpc>
            </a:pPr>
            <a:endParaRPr lang="en-US" sz="1949">
              <a:solidFill>
                <a:srgbClr val="000000"/>
              </a:solidFill>
              <a:latin typeface="Poppins"/>
              <a:ea typeface="Poppins"/>
              <a:cs typeface="Poppins"/>
              <a:sym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graphicFrame>
        <p:nvGraphicFramePr>
          <p:cNvPr id="2" name="Object 2"/>
          <p:cNvGraphicFramePr/>
          <p:nvPr/>
        </p:nvGraphicFramePr>
        <p:xfrm>
          <a:off x="1096933" y="1166427"/>
          <a:ext cx="12553950" cy="5857018"/>
        </p:xfrm>
        <a:graphic>
          <a:graphicData uri="http://schemas.openxmlformats.org/presentationml/2006/ole">
            <mc:AlternateContent xmlns:mc="http://schemas.openxmlformats.org/markup-compatibility/2006">
              <mc:Choice xmlns:v="urn:schemas-microsoft-com:vml" Requires="v">
                <p:oleObj name="Worksheet" r:id="rId2" imgW="15062200" imgH="8369300" progId="Excel.Sheet.12">
                  <p:embed/>
                </p:oleObj>
              </mc:Choice>
              <mc:Fallback>
                <p:oleObj name="Worksheet" r:id="rId2" imgW="15062200" imgH="8369300" progId="Excel.Sheet.12">
                  <p:embed/>
                  <p:pic>
                    <p:nvPicPr>
                      <p:cNvPr id="0" name=""/>
                      <p:cNvPicPr/>
                      <p:nvPr/>
                    </p:nvPicPr>
                    <p:blipFill>
                      <a:blip r:embed="rId3"/>
                      <a:stretch>
                        <a:fillRect/>
                      </a:stretch>
                    </p:blipFill>
                    <p:spPr>
                      <a:xfrm>
                        <a:off x="1096933" y="1166427"/>
                        <a:ext cx="12553950" cy="5857018"/>
                      </a:xfrm>
                      <a:prstGeom prst="rect">
                        <a:avLst/>
                      </a:prstGeom>
                    </p:spPr>
                  </p:pic>
                </p:oleObj>
              </mc:Fallback>
            </mc:AlternateContent>
          </a:graphicData>
        </a:graphic>
      </p:graphicFrame>
      <p:sp>
        <p:nvSpPr>
          <p:cNvPr id="3" name="TextBox 3"/>
          <p:cNvSpPr txBox="1"/>
          <p:nvPr/>
        </p:nvSpPr>
        <p:spPr>
          <a:xfrm>
            <a:off x="2362060" y="443230"/>
            <a:ext cx="4854575" cy="516891"/>
          </a:xfrm>
          <a:prstGeom prst="rect">
            <a:avLst/>
          </a:prstGeom>
        </p:spPr>
        <p:txBody>
          <a:bodyPr lIns="0" tIns="0" rIns="0" bIns="0" rtlCol="0" anchor="t">
            <a:spAutoFit/>
          </a:bodyPr>
          <a:lstStyle/>
          <a:p>
            <a:pPr algn="ctr">
              <a:lnSpc>
                <a:spcPts val="4059"/>
              </a:lnSpc>
              <a:spcBef>
                <a:spcPct val="0"/>
              </a:spcBef>
            </a:pPr>
            <a:r>
              <a:rPr lang="en-US" sz="2899" b="1">
                <a:solidFill>
                  <a:srgbClr val="537B66"/>
                </a:solidFill>
                <a:latin typeface="Poppins Bold"/>
                <a:ea typeface="Poppins Bold"/>
                <a:cs typeface="Poppins Bold"/>
                <a:sym typeface="Poppins Bold"/>
              </a:rPr>
              <a:t>Functional Requirements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graphicFrame>
        <p:nvGraphicFramePr>
          <p:cNvPr id="2" name="Object 2"/>
          <p:cNvGraphicFramePr/>
          <p:nvPr/>
        </p:nvGraphicFramePr>
        <p:xfrm>
          <a:off x="855629" y="1564236"/>
          <a:ext cx="11572875" cy="5729859"/>
        </p:xfrm>
        <a:graphic>
          <a:graphicData uri="http://schemas.openxmlformats.org/presentationml/2006/ole">
            <mc:AlternateContent xmlns:mc="http://schemas.openxmlformats.org/markup-compatibility/2006">
              <mc:Choice xmlns:v="urn:schemas-microsoft-com:vml" Requires="v">
                <p:oleObj name="Worksheet" r:id="rId2" imgW="13881100" imgH="8039100" progId="Excel.Sheet.12">
                  <p:embed/>
                </p:oleObj>
              </mc:Choice>
              <mc:Fallback>
                <p:oleObj name="Worksheet" r:id="rId2" imgW="13881100" imgH="8039100" progId="Excel.Sheet.12">
                  <p:embed/>
                  <p:pic>
                    <p:nvPicPr>
                      <p:cNvPr id="0" name=""/>
                      <p:cNvPicPr/>
                      <p:nvPr/>
                    </p:nvPicPr>
                    <p:blipFill>
                      <a:blip r:embed="rId3"/>
                      <a:stretch>
                        <a:fillRect/>
                      </a:stretch>
                    </p:blipFill>
                    <p:spPr>
                      <a:xfrm>
                        <a:off x="855629" y="1564236"/>
                        <a:ext cx="11572875" cy="5729859"/>
                      </a:xfrm>
                      <a:prstGeom prst="rect">
                        <a:avLst/>
                      </a:prstGeom>
                    </p:spPr>
                  </p:pic>
                </p:oleObj>
              </mc:Fallback>
            </mc:AlternateContent>
          </a:graphicData>
        </a:graphic>
      </p:graphicFrame>
      <p:sp>
        <p:nvSpPr>
          <p:cNvPr id="3" name="TextBox 3"/>
          <p:cNvSpPr txBox="1"/>
          <p:nvPr/>
        </p:nvSpPr>
        <p:spPr>
          <a:xfrm>
            <a:off x="1923901" y="655320"/>
            <a:ext cx="5905798" cy="516891"/>
          </a:xfrm>
          <a:prstGeom prst="rect">
            <a:avLst/>
          </a:prstGeom>
        </p:spPr>
        <p:txBody>
          <a:bodyPr lIns="0" tIns="0" rIns="0" bIns="0" rtlCol="0" anchor="t">
            <a:spAutoFit/>
          </a:bodyPr>
          <a:lstStyle/>
          <a:p>
            <a:pPr algn="ctr">
              <a:lnSpc>
                <a:spcPts val="4059"/>
              </a:lnSpc>
              <a:spcBef>
                <a:spcPct val="0"/>
              </a:spcBef>
            </a:pPr>
            <a:r>
              <a:rPr lang="en-US" sz="2899" b="1">
                <a:solidFill>
                  <a:srgbClr val="537B66"/>
                </a:solidFill>
                <a:latin typeface="Poppins Bold"/>
                <a:ea typeface="Poppins Bold"/>
                <a:cs typeface="Poppins Bold"/>
                <a:sym typeface="Poppins Bold"/>
              </a:rPr>
              <a:t>Non- Functional Requirements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graphicFrame>
        <p:nvGraphicFramePr>
          <p:cNvPr id="2" name="Object 2"/>
          <p:cNvGraphicFramePr/>
          <p:nvPr/>
        </p:nvGraphicFramePr>
        <p:xfrm>
          <a:off x="855629" y="2073186"/>
          <a:ext cx="8166451" cy="6197634"/>
        </p:xfrm>
        <a:graphic>
          <a:graphicData uri="http://schemas.openxmlformats.org/presentationml/2006/ole">
            <mc:AlternateContent xmlns:mc="http://schemas.openxmlformats.org/markup-compatibility/2006">
              <mc:Choice xmlns:v="urn:schemas-microsoft-com:vml" Requires="v">
                <p:oleObj name="Worksheet" r:id="rId2" imgW="9791700" imgH="7823200" progId="Excel.Sheet.12">
                  <p:embed/>
                </p:oleObj>
              </mc:Choice>
              <mc:Fallback>
                <p:oleObj name="Worksheet" r:id="rId2" imgW="9791700" imgH="7823200" progId="Excel.Sheet.12">
                  <p:embed/>
                  <p:pic>
                    <p:nvPicPr>
                      <p:cNvPr id="0" name=""/>
                      <p:cNvPicPr/>
                      <p:nvPr/>
                    </p:nvPicPr>
                    <p:blipFill>
                      <a:blip r:embed="rId3"/>
                      <a:stretch>
                        <a:fillRect/>
                      </a:stretch>
                    </p:blipFill>
                    <p:spPr>
                      <a:xfrm>
                        <a:off x="855629" y="2073186"/>
                        <a:ext cx="8166451" cy="6197634"/>
                      </a:xfrm>
                      <a:prstGeom prst="rect">
                        <a:avLst/>
                      </a:prstGeom>
                    </p:spPr>
                  </p:pic>
                </p:oleObj>
              </mc:Fallback>
            </mc:AlternateContent>
          </a:graphicData>
        </a:graphic>
      </p:graphicFrame>
      <p:sp>
        <p:nvSpPr>
          <p:cNvPr id="3" name="TextBox 3"/>
          <p:cNvSpPr txBox="1"/>
          <p:nvPr/>
        </p:nvSpPr>
        <p:spPr>
          <a:xfrm>
            <a:off x="1681003" y="398422"/>
            <a:ext cx="6515702" cy="1218566"/>
          </a:xfrm>
          <a:prstGeom prst="rect">
            <a:avLst/>
          </a:prstGeom>
        </p:spPr>
        <p:txBody>
          <a:bodyPr lIns="0" tIns="0" rIns="0" bIns="0" rtlCol="0" anchor="t">
            <a:spAutoFit/>
          </a:bodyPr>
          <a:lstStyle/>
          <a:p>
            <a:pPr algn="ctr">
              <a:lnSpc>
                <a:spcPts val="4759"/>
              </a:lnSpc>
              <a:spcBef>
                <a:spcPct val="0"/>
              </a:spcBef>
            </a:pPr>
            <a:r>
              <a:rPr lang="en-US" sz="3399" b="1">
                <a:solidFill>
                  <a:srgbClr val="537B66"/>
                </a:solidFill>
                <a:latin typeface="Poppins Bold"/>
                <a:ea typeface="Poppins Bold"/>
                <a:cs typeface="Poppins Bold"/>
                <a:sym typeface="Poppins Bold"/>
              </a:rPr>
              <a:t>User Experience Requirements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grpSp>
        <p:nvGrpSpPr>
          <p:cNvPr id="2" name="Group 2"/>
          <p:cNvGrpSpPr/>
          <p:nvPr/>
        </p:nvGrpSpPr>
        <p:grpSpPr>
          <a:xfrm>
            <a:off x="487680" y="2833044"/>
            <a:ext cx="8778240" cy="1219200"/>
            <a:chOff x="0" y="0"/>
            <a:chExt cx="11704320" cy="1625600"/>
          </a:xfrm>
        </p:grpSpPr>
        <p:sp>
          <p:nvSpPr>
            <p:cNvPr id="3" name="Freeform 3"/>
            <p:cNvSpPr/>
            <p:nvPr/>
          </p:nvSpPr>
          <p:spPr>
            <a:xfrm>
              <a:off x="0" y="0"/>
              <a:ext cx="11704320" cy="1625600"/>
            </a:xfrm>
            <a:custGeom>
              <a:avLst/>
              <a:gdLst/>
              <a:ahLst/>
              <a:cxnLst/>
              <a:rect l="l" t="t" r="r" b="b"/>
              <a:pathLst>
                <a:path w="11704320" h="1625600">
                  <a:moveTo>
                    <a:pt x="0" y="0"/>
                  </a:moveTo>
                  <a:lnTo>
                    <a:pt x="11704320" y="0"/>
                  </a:lnTo>
                  <a:lnTo>
                    <a:pt x="11704320" y="1625600"/>
                  </a:lnTo>
                  <a:lnTo>
                    <a:pt x="0" y="1625600"/>
                  </a:lnTo>
                  <a:close/>
                </a:path>
              </a:pathLst>
            </a:custGeom>
            <a:solidFill>
              <a:srgbClr val="000000">
                <a:alpha val="0"/>
              </a:srgbClr>
            </a:solidFill>
          </p:spPr>
          <p:txBody>
            <a:bodyPr/>
            <a:lstStyle/>
            <a:p>
              <a:endParaRPr lang="en-GB"/>
            </a:p>
          </p:txBody>
        </p:sp>
        <p:sp>
          <p:nvSpPr>
            <p:cNvPr id="4" name="TextBox 4"/>
            <p:cNvSpPr txBox="1"/>
            <p:nvPr/>
          </p:nvSpPr>
          <p:spPr>
            <a:xfrm>
              <a:off x="0" y="-47625"/>
              <a:ext cx="11704320" cy="1673225"/>
            </a:xfrm>
            <a:prstGeom prst="rect">
              <a:avLst/>
            </a:prstGeom>
          </p:spPr>
          <p:txBody>
            <a:bodyPr lIns="0" tIns="0" rIns="0" bIns="0" rtlCol="0" anchor="ctr"/>
            <a:lstStyle/>
            <a:p>
              <a:pPr algn="ctr">
                <a:lnSpc>
                  <a:spcPts val="5631"/>
                </a:lnSpc>
              </a:pPr>
              <a:r>
                <a:rPr lang="en-US" sz="4693" b="1">
                  <a:solidFill>
                    <a:srgbClr val="66A1CA"/>
                  </a:solidFill>
                  <a:latin typeface="Poppins Bold"/>
                  <a:ea typeface="Poppins Bold"/>
                  <a:cs typeface="Poppins Bold"/>
                  <a:sym typeface="Poppins Bold"/>
                </a:rPr>
                <a:t>06. </a:t>
              </a:r>
              <a:r>
                <a:rPr lang="en-US" sz="4693" b="1">
                  <a:solidFill>
                    <a:srgbClr val="537B66"/>
                  </a:solidFill>
                  <a:latin typeface="Poppins Bold"/>
                  <a:ea typeface="Poppins Bold"/>
                  <a:cs typeface="Poppins Bold"/>
                  <a:sym typeface="Poppins Bold"/>
                </a:rPr>
                <a:t>Appendix</a:t>
              </a:r>
            </a:p>
          </p:txBody>
        </p:sp>
      </p:grpSp>
      <p:sp>
        <p:nvSpPr>
          <p:cNvPr id="5" name="Freeform 5"/>
          <p:cNvSpPr/>
          <p:nvPr/>
        </p:nvSpPr>
        <p:spPr>
          <a:xfrm rot="2313655">
            <a:off x="7583910" y="-72661"/>
            <a:ext cx="3661250" cy="2502963"/>
          </a:xfrm>
          <a:custGeom>
            <a:avLst/>
            <a:gdLst/>
            <a:ahLst/>
            <a:cxnLst/>
            <a:rect l="l" t="t" r="r" b="b"/>
            <a:pathLst>
              <a:path w="3661250" h="2502963">
                <a:moveTo>
                  <a:pt x="0" y="0"/>
                </a:moveTo>
                <a:lnTo>
                  <a:pt x="3661250" y="0"/>
                </a:lnTo>
                <a:lnTo>
                  <a:pt x="3661250" y="2502964"/>
                </a:lnTo>
                <a:lnTo>
                  <a:pt x="0" y="25029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6" name="Freeform 6"/>
          <p:cNvSpPr/>
          <p:nvPr/>
        </p:nvSpPr>
        <p:spPr>
          <a:xfrm rot="5029579">
            <a:off x="-847358" y="4536116"/>
            <a:ext cx="3215735" cy="2736298"/>
          </a:xfrm>
          <a:custGeom>
            <a:avLst/>
            <a:gdLst/>
            <a:ahLst/>
            <a:cxnLst/>
            <a:rect l="l" t="t" r="r" b="b"/>
            <a:pathLst>
              <a:path w="3215735" h="2736298">
                <a:moveTo>
                  <a:pt x="0" y="0"/>
                </a:moveTo>
                <a:lnTo>
                  <a:pt x="3215735" y="0"/>
                </a:lnTo>
                <a:lnTo>
                  <a:pt x="3215735" y="2736298"/>
                </a:lnTo>
                <a:lnTo>
                  <a:pt x="0" y="27362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7" name="Freeform 7"/>
          <p:cNvSpPr/>
          <p:nvPr/>
        </p:nvSpPr>
        <p:spPr>
          <a:xfrm>
            <a:off x="904757" y="610643"/>
            <a:ext cx="1388880" cy="1136357"/>
          </a:xfrm>
          <a:custGeom>
            <a:avLst/>
            <a:gdLst/>
            <a:ahLst/>
            <a:cxnLst/>
            <a:rect l="l" t="t" r="r" b="b"/>
            <a:pathLst>
              <a:path w="1388880" h="1136357">
                <a:moveTo>
                  <a:pt x="0" y="0"/>
                </a:moveTo>
                <a:lnTo>
                  <a:pt x="1388881" y="0"/>
                </a:lnTo>
                <a:lnTo>
                  <a:pt x="1388881" y="1136356"/>
                </a:lnTo>
                <a:lnTo>
                  <a:pt x="0" y="11363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8" name="Freeform 8"/>
          <p:cNvSpPr/>
          <p:nvPr/>
        </p:nvSpPr>
        <p:spPr>
          <a:xfrm>
            <a:off x="7722080" y="4816968"/>
            <a:ext cx="1314151" cy="657076"/>
          </a:xfrm>
          <a:custGeom>
            <a:avLst/>
            <a:gdLst/>
            <a:ahLst/>
            <a:cxnLst/>
            <a:rect l="l" t="t" r="r" b="b"/>
            <a:pathLst>
              <a:path w="1314151" h="657076">
                <a:moveTo>
                  <a:pt x="0" y="0"/>
                </a:moveTo>
                <a:lnTo>
                  <a:pt x="1314152" y="0"/>
                </a:lnTo>
                <a:lnTo>
                  <a:pt x="1314152" y="657075"/>
                </a:lnTo>
                <a:lnTo>
                  <a:pt x="0" y="6570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sp>
        <p:nvSpPr>
          <p:cNvPr id="2" name="TextBox 2"/>
          <p:cNvSpPr txBox="1"/>
          <p:nvPr/>
        </p:nvSpPr>
        <p:spPr>
          <a:xfrm>
            <a:off x="539033" y="171060"/>
            <a:ext cx="8675534" cy="6725367"/>
          </a:xfrm>
          <a:prstGeom prst="rect">
            <a:avLst/>
          </a:prstGeom>
        </p:spPr>
        <p:txBody>
          <a:bodyPr lIns="0" tIns="0" rIns="0" bIns="0" rtlCol="0" anchor="t">
            <a:spAutoFit/>
          </a:bodyPr>
          <a:lstStyle/>
          <a:p>
            <a:pPr algn="l">
              <a:lnSpc>
                <a:spcPts val="4134"/>
              </a:lnSpc>
            </a:pPr>
            <a:endParaRPr dirty="0"/>
          </a:p>
          <a:p>
            <a:pPr algn="l">
              <a:lnSpc>
                <a:spcPts val="4134"/>
              </a:lnSpc>
            </a:pPr>
            <a:r>
              <a:rPr lang="en-US" sz="3445" dirty="0">
                <a:solidFill>
                  <a:srgbClr val="000000"/>
                </a:solidFill>
                <a:latin typeface="Poppins"/>
                <a:ea typeface="Poppins"/>
                <a:cs typeface="Poppins"/>
                <a:sym typeface="Poppins"/>
              </a:rPr>
              <a:t> Interview Transcripts :</a:t>
            </a:r>
          </a:p>
          <a:p>
            <a:pPr algn="l">
              <a:lnSpc>
                <a:spcPts val="4134"/>
              </a:lnSpc>
            </a:pPr>
            <a:endParaRPr lang="en-US" sz="3445" dirty="0">
              <a:solidFill>
                <a:srgbClr val="000000"/>
              </a:solidFill>
              <a:latin typeface="Poppins"/>
              <a:ea typeface="Poppins"/>
              <a:cs typeface="Poppins"/>
              <a:sym typeface="Poppins"/>
            </a:endParaRPr>
          </a:p>
          <a:p>
            <a:pPr algn="l">
              <a:lnSpc>
                <a:spcPts val="3294"/>
              </a:lnSpc>
            </a:pPr>
            <a:r>
              <a:rPr lang="en-US" sz="2745" dirty="0">
                <a:solidFill>
                  <a:srgbClr val="000000"/>
                </a:solidFill>
                <a:latin typeface="Poppins"/>
                <a:ea typeface="Poppins"/>
                <a:cs typeface="Poppins"/>
                <a:sym typeface="Poppins"/>
              </a:rPr>
              <a:t> </a:t>
            </a:r>
            <a:r>
              <a:rPr lang="en-US" sz="2745" dirty="0">
                <a:solidFill>
                  <a:srgbClr val="000000"/>
                </a:solidFill>
                <a:latin typeface="Poppins"/>
                <a:ea typeface="Poppins"/>
                <a:cs typeface="Poppins"/>
                <a:sym typeface="Poppins"/>
                <a:hlinkClick r:id="rId2"/>
              </a:rPr>
              <a:t>https://docs.google.com/document/d/1ItRSgnZXXO-i-8wyfGpQPMdtuSYNYTpx7uZDRBzIWf8/edit?usp=sharing</a:t>
            </a:r>
            <a:r>
              <a:rPr lang="en-US" sz="2745" dirty="0">
                <a:solidFill>
                  <a:srgbClr val="000000"/>
                </a:solidFill>
                <a:latin typeface="Poppins"/>
                <a:ea typeface="Poppins"/>
                <a:cs typeface="Poppins"/>
                <a:sym typeface="Poppins"/>
              </a:rPr>
              <a:t>  </a:t>
            </a:r>
          </a:p>
          <a:p>
            <a:pPr algn="l">
              <a:lnSpc>
                <a:spcPts val="3294"/>
              </a:lnSpc>
            </a:pPr>
            <a:endParaRPr lang="en-US" sz="2745" dirty="0">
              <a:solidFill>
                <a:srgbClr val="000000"/>
              </a:solidFill>
              <a:latin typeface="Poppins"/>
              <a:ea typeface="Poppins"/>
              <a:cs typeface="Poppins"/>
              <a:sym typeface="Poppins"/>
            </a:endParaRPr>
          </a:p>
          <a:p>
            <a:pPr algn="l">
              <a:lnSpc>
                <a:spcPts val="3294"/>
              </a:lnSpc>
            </a:pPr>
            <a:r>
              <a:rPr lang="en-US" sz="2745" dirty="0">
                <a:solidFill>
                  <a:srgbClr val="000000"/>
                </a:solidFill>
                <a:latin typeface="Poppins"/>
                <a:ea typeface="Poppins"/>
                <a:cs typeface="Poppins"/>
                <a:sym typeface="Poppins"/>
              </a:rPr>
              <a:t>Questionnaire link and Responses:</a:t>
            </a:r>
          </a:p>
          <a:p>
            <a:pPr algn="l">
              <a:lnSpc>
                <a:spcPts val="3294"/>
              </a:lnSpc>
            </a:pPr>
            <a:r>
              <a:rPr lang="en-US" sz="2745" dirty="0">
                <a:solidFill>
                  <a:srgbClr val="000000"/>
                </a:solidFill>
                <a:latin typeface="Poppins"/>
                <a:ea typeface="Poppins"/>
                <a:cs typeface="Poppins"/>
                <a:sym typeface="Poppins"/>
              </a:rPr>
              <a:t>   </a:t>
            </a:r>
          </a:p>
          <a:p>
            <a:pPr algn="l">
              <a:lnSpc>
                <a:spcPts val="3294"/>
              </a:lnSpc>
            </a:pPr>
            <a:r>
              <a:rPr lang="en-US" sz="2745" dirty="0">
                <a:solidFill>
                  <a:srgbClr val="000000"/>
                </a:solidFill>
                <a:latin typeface="Poppins"/>
                <a:ea typeface="Poppins"/>
                <a:cs typeface="Poppins"/>
                <a:sym typeface="Poppins"/>
                <a:hlinkClick r:id="rId3"/>
              </a:rPr>
              <a:t>https://docs.google.com/forms/d/e/1FAIpQLScCkAj6R40nkUIedPwUN__pmRisjKrR4Lkwsc_RBP-ZLQKx7g/viewform?usp=header</a:t>
            </a:r>
            <a:r>
              <a:rPr lang="en-US" sz="2745" dirty="0">
                <a:solidFill>
                  <a:srgbClr val="000000"/>
                </a:solidFill>
                <a:latin typeface="Poppins"/>
                <a:ea typeface="Poppins"/>
                <a:cs typeface="Poppins"/>
                <a:sym typeface="Poppins"/>
              </a:rPr>
              <a:t> </a:t>
            </a:r>
          </a:p>
          <a:p>
            <a:pPr algn="l">
              <a:lnSpc>
                <a:spcPts val="4134"/>
              </a:lnSpc>
            </a:pPr>
            <a:endParaRPr lang="en-US" sz="2745" dirty="0">
              <a:solidFill>
                <a:srgbClr val="000000"/>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grpSp>
        <p:nvGrpSpPr>
          <p:cNvPr id="2" name="Group 2"/>
          <p:cNvGrpSpPr/>
          <p:nvPr/>
        </p:nvGrpSpPr>
        <p:grpSpPr>
          <a:xfrm>
            <a:off x="615850" y="339425"/>
            <a:ext cx="8778240" cy="1882943"/>
            <a:chOff x="0" y="0"/>
            <a:chExt cx="11704320" cy="2510590"/>
          </a:xfrm>
        </p:grpSpPr>
        <p:sp>
          <p:nvSpPr>
            <p:cNvPr id="3" name="Freeform 3"/>
            <p:cNvSpPr/>
            <p:nvPr/>
          </p:nvSpPr>
          <p:spPr>
            <a:xfrm>
              <a:off x="0" y="0"/>
              <a:ext cx="11704320" cy="2510590"/>
            </a:xfrm>
            <a:custGeom>
              <a:avLst/>
              <a:gdLst/>
              <a:ahLst/>
              <a:cxnLst/>
              <a:rect l="l" t="t" r="r" b="b"/>
              <a:pathLst>
                <a:path w="11704320" h="2510590">
                  <a:moveTo>
                    <a:pt x="0" y="0"/>
                  </a:moveTo>
                  <a:lnTo>
                    <a:pt x="11704320" y="0"/>
                  </a:lnTo>
                  <a:lnTo>
                    <a:pt x="11704320" y="2510590"/>
                  </a:lnTo>
                  <a:lnTo>
                    <a:pt x="0" y="2510590"/>
                  </a:lnTo>
                  <a:close/>
                </a:path>
              </a:pathLst>
            </a:custGeom>
            <a:solidFill>
              <a:srgbClr val="000000">
                <a:alpha val="0"/>
              </a:srgbClr>
            </a:solidFill>
          </p:spPr>
          <p:txBody>
            <a:bodyPr/>
            <a:lstStyle/>
            <a:p>
              <a:endParaRPr lang="en-GB"/>
            </a:p>
          </p:txBody>
        </p:sp>
        <p:sp>
          <p:nvSpPr>
            <p:cNvPr id="4" name="TextBox 4"/>
            <p:cNvSpPr txBox="1"/>
            <p:nvPr/>
          </p:nvSpPr>
          <p:spPr>
            <a:xfrm>
              <a:off x="0" y="-47625"/>
              <a:ext cx="11704320" cy="2558215"/>
            </a:xfrm>
            <a:prstGeom prst="rect">
              <a:avLst/>
            </a:prstGeom>
          </p:spPr>
          <p:txBody>
            <a:bodyPr lIns="0" tIns="0" rIns="0" bIns="0" rtlCol="0" anchor="ctr"/>
            <a:lstStyle/>
            <a:p>
              <a:pPr algn="ctr">
                <a:lnSpc>
                  <a:spcPts val="5631"/>
                </a:lnSpc>
              </a:pPr>
              <a:r>
                <a:rPr lang="en-US" sz="4693" b="1">
                  <a:solidFill>
                    <a:srgbClr val="537B66"/>
                  </a:solidFill>
                  <a:latin typeface="Poppins Bold"/>
                  <a:ea typeface="Poppins Bold"/>
                  <a:cs typeface="Poppins Bold"/>
                  <a:sym typeface="Poppins Bold"/>
                </a:rPr>
                <a:t>01.Study Planning Objectives</a:t>
              </a:r>
            </a:p>
          </p:txBody>
        </p:sp>
      </p:grpSp>
      <p:grpSp>
        <p:nvGrpSpPr>
          <p:cNvPr id="5" name="Group 5"/>
          <p:cNvGrpSpPr/>
          <p:nvPr/>
        </p:nvGrpSpPr>
        <p:grpSpPr>
          <a:xfrm>
            <a:off x="-35628" y="2422920"/>
            <a:ext cx="2639324" cy="3266481"/>
            <a:chOff x="0" y="0"/>
            <a:chExt cx="977527" cy="1209808"/>
          </a:xfrm>
        </p:grpSpPr>
        <p:sp>
          <p:nvSpPr>
            <p:cNvPr id="6" name="Freeform 6"/>
            <p:cNvSpPr/>
            <p:nvPr/>
          </p:nvSpPr>
          <p:spPr>
            <a:xfrm>
              <a:off x="0" y="0"/>
              <a:ext cx="977527" cy="1209808"/>
            </a:xfrm>
            <a:custGeom>
              <a:avLst/>
              <a:gdLst/>
              <a:ahLst/>
              <a:cxnLst/>
              <a:rect l="l" t="t" r="r" b="b"/>
              <a:pathLst>
                <a:path w="977527" h="1209808">
                  <a:moveTo>
                    <a:pt x="35200" y="0"/>
                  </a:moveTo>
                  <a:lnTo>
                    <a:pt x="942328" y="0"/>
                  </a:lnTo>
                  <a:cubicBezTo>
                    <a:pt x="951663" y="0"/>
                    <a:pt x="960617" y="3709"/>
                    <a:pt x="967218" y="10310"/>
                  </a:cubicBezTo>
                  <a:cubicBezTo>
                    <a:pt x="973819" y="16911"/>
                    <a:pt x="977527" y="25864"/>
                    <a:pt x="977527" y="35200"/>
                  </a:cubicBezTo>
                  <a:lnTo>
                    <a:pt x="977527" y="1174608"/>
                  </a:lnTo>
                  <a:cubicBezTo>
                    <a:pt x="977527" y="1194048"/>
                    <a:pt x="961768" y="1209808"/>
                    <a:pt x="942328" y="1209808"/>
                  </a:cubicBezTo>
                  <a:lnTo>
                    <a:pt x="35200" y="1209808"/>
                  </a:lnTo>
                  <a:cubicBezTo>
                    <a:pt x="15759" y="1209808"/>
                    <a:pt x="0" y="1194048"/>
                    <a:pt x="0" y="1174608"/>
                  </a:cubicBezTo>
                  <a:lnTo>
                    <a:pt x="0" y="35200"/>
                  </a:lnTo>
                  <a:cubicBezTo>
                    <a:pt x="0" y="15759"/>
                    <a:pt x="15759" y="0"/>
                    <a:pt x="35200" y="0"/>
                  </a:cubicBezTo>
                  <a:close/>
                </a:path>
              </a:pathLst>
            </a:custGeom>
            <a:solidFill>
              <a:srgbClr val="E9EDF4"/>
            </a:solidFill>
          </p:spPr>
          <p:txBody>
            <a:bodyPr/>
            <a:lstStyle/>
            <a:p>
              <a:endParaRPr lang="en-GB"/>
            </a:p>
          </p:txBody>
        </p:sp>
        <p:sp>
          <p:nvSpPr>
            <p:cNvPr id="7" name="TextBox 7"/>
            <p:cNvSpPr txBox="1"/>
            <p:nvPr/>
          </p:nvSpPr>
          <p:spPr>
            <a:xfrm>
              <a:off x="0" y="-19050"/>
              <a:ext cx="977527" cy="1228858"/>
            </a:xfrm>
            <a:prstGeom prst="rect">
              <a:avLst/>
            </a:prstGeom>
          </p:spPr>
          <p:txBody>
            <a:bodyPr lIns="50800" tIns="50800" rIns="50800" bIns="50800" rtlCol="0" anchor="ctr"/>
            <a:lstStyle/>
            <a:p>
              <a:pPr algn="ctr">
                <a:lnSpc>
                  <a:spcPts val="1340"/>
                </a:lnSpc>
              </a:pPr>
              <a:endParaRPr/>
            </a:p>
          </p:txBody>
        </p:sp>
      </p:grpSp>
      <p:grpSp>
        <p:nvGrpSpPr>
          <p:cNvPr id="8" name="Group 8"/>
          <p:cNvGrpSpPr/>
          <p:nvPr/>
        </p:nvGrpSpPr>
        <p:grpSpPr>
          <a:xfrm>
            <a:off x="7298875" y="2440476"/>
            <a:ext cx="2454725" cy="3266481"/>
            <a:chOff x="0" y="0"/>
            <a:chExt cx="909158" cy="1209808"/>
          </a:xfrm>
        </p:grpSpPr>
        <p:sp>
          <p:nvSpPr>
            <p:cNvPr id="9" name="Freeform 9"/>
            <p:cNvSpPr/>
            <p:nvPr/>
          </p:nvSpPr>
          <p:spPr>
            <a:xfrm>
              <a:off x="0" y="0"/>
              <a:ext cx="909157" cy="1209808"/>
            </a:xfrm>
            <a:custGeom>
              <a:avLst/>
              <a:gdLst/>
              <a:ahLst/>
              <a:cxnLst/>
              <a:rect l="l" t="t" r="r" b="b"/>
              <a:pathLst>
                <a:path w="909157" h="1209808">
                  <a:moveTo>
                    <a:pt x="37847" y="0"/>
                  </a:moveTo>
                  <a:lnTo>
                    <a:pt x="871311" y="0"/>
                  </a:lnTo>
                  <a:cubicBezTo>
                    <a:pt x="892213" y="0"/>
                    <a:pt x="909157" y="16945"/>
                    <a:pt x="909157" y="37847"/>
                  </a:cubicBezTo>
                  <a:lnTo>
                    <a:pt x="909157" y="1171961"/>
                  </a:lnTo>
                  <a:cubicBezTo>
                    <a:pt x="909157" y="1192863"/>
                    <a:pt x="892213" y="1209808"/>
                    <a:pt x="871311" y="1209808"/>
                  </a:cubicBezTo>
                  <a:lnTo>
                    <a:pt x="37847" y="1209808"/>
                  </a:lnTo>
                  <a:cubicBezTo>
                    <a:pt x="16945" y="1209808"/>
                    <a:pt x="0" y="1192863"/>
                    <a:pt x="0" y="1171961"/>
                  </a:cubicBezTo>
                  <a:lnTo>
                    <a:pt x="0" y="37847"/>
                  </a:lnTo>
                  <a:cubicBezTo>
                    <a:pt x="0" y="16945"/>
                    <a:pt x="16945" y="0"/>
                    <a:pt x="37847" y="0"/>
                  </a:cubicBezTo>
                  <a:close/>
                </a:path>
              </a:pathLst>
            </a:custGeom>
            <a:solidFill>
              <a:srgbClr val="C8D8F5"/>
            </a:solidFill>
          </p:spPr>
          <p:txBody>
            <a:bodyPr/>
            <a:lstStyle/>
            <a:p>
              <a:endParaRPr lang="en-GB"/>
            </a:p>
          </p:txBody>
        </p:sp>
        <p:sp>
          <p:nvSpPr>
            <p:cNvPr id="10" name="TextBox 10"/>
            <p:cNvSpPr txBox="1"/>
            <p:nvPr/>
          </p:nvSpPr>
          <p:spPr>
            <a:xfrm>
              <a:off x="0" y="-19050"/>
              <a:ext cx="909158" cy="1228858"/>
            </a:xfrm>
            <a:prstGeom prst="rect">
              <a:avLst/>
            </a:prstGeom>
          </p:spPr>
          <p:txBody>
            <a:bodyPr lIns="50800" tIns="50800" rIns="50800" bIns="50800" rtlCol="0" anchor="ctr"/>
            <a:lstStyle/>
            <a:p>
              <a:pPr algn="ctr">
                <a:lnSpc>
                  <a:spcPts val="1340"/>
                </a:lnSpc>
              </a:pPr>
              <a:endParaRPr/>
            </a:p>
          </p:txBody>
        </p:sp>
      </p:grpSp>
      <p:grpSp>
        <p:nvGrpSpPr>
          <p:cNvPr id="11" name="Group 11"/>
          <p:cNvGrpSpPr/>
          <p:nvPr/>
        </p:nvGrpSpPr>
        <p:grpSpPr>
          <a:xfrm>
            <a:off x="2591992" y="2422920"/>
            <a:ext cx="2533985" cy="3266481"/>
            <a:chOff x="0" y="0"/>
            <a:chExt cx="938513" cy="1209808"/>
          </a:xfrm>
        </p:grpSpPr>
        <p:sp>
          <p:nvSpPr>
            <p:cNvPr id="12" name="Freeform 12"/>
            <p:cNvSpPr/>
            <p:nvPr/>
          </p:nvSpPr>
          <p:spPr>
            <a:xfrm>
              <a:off x="0" y="0"/>
              <a:ext cx="938513" cy="1209808"/>
            </a:xfrm>
            <a:custGeom>
              <a:avLst/>
              <a:gdLst/>
              <a:ahLst/>
              <a:cxnLst/>
              <a:rect l="l" t="t" r="r" b="b"/>
              <a:pathLst>
                <a:path w="938513" h="1209808">
                  <a:moveTo>
                    <a:pt x="36663" y="0"/>
                  </a:moveTo>
                  <a:lnTo>
                    <a:pt x="901850" y="0"/>
                  </a:lnTo>
                  <a:cubicBezTo>
                    <a:pt x="922099" y="0"/>
                    <a:pt x="938513" y="16415"/>
                    <a:pt x="938513" y="36663"/>
                  </a:cubicBezTo>
                  <a:lnTo>
                    <a:pt x="938513" y="1173145"/>
                  </a:lnTo>
                  <a:cubicBezTo>
                    <a:pt x="938513" y="1193393"/>
                    <a:pt x="922099" y="1209808"/>
                    <a:pt x="901850" y="1209808"/>
                  </a:cubicBezTo>
                  <a:lnTo>
                    <a:pt x="36663" y="1209808"/>
                  </a:lnTo>
                  <a:cubicBezTo>
                    <a:pt x="16415" y="1209808"/>
                    <a:pt x="0" y="1193393"/>
                    <a:pt x="0" y="1173145"/>
                  </a:cubicBezTo>
                  <a:lnTo>
                    <a:pt x="0" y="36663"/>
                  </a:lnTo>
                  <a:cubicBezTo>
                    <a:pt x="0" y="16415"/>
                    <a:pt x="16415" y="0"/>
                    <a:pt x="36663" y="0"/>
                  </a:cubicBezTo>
                  <a:close/>
                </a:path>
              </a:pathLst>
            </a:custGeom>
            <a:solidFill>
              <a:srgbClr val="C8D8F5"/>
            </a:solidFill>
          </p:spPr>
          <p:txBody>
            <a:bodyPr/>
            <a:lstStyle/>
            <a:p>
              <a:endParaRPr lang="en-GB"/>
            </a:p>
          </p:txBody>
        </p:sp>
        <p:sp>
          <p:nvSpPr>
            <p:cNvPr id="13" name="TextBox 13"/>
            <p:cNvSpPr txBox="1"/>
            <p:nvPr/>
          </p:nvSpPr>
          <p:spPr>
            <a:xfrm>
              <a:off x="0" y="-19050"/>
              <a:ext cx="938513" cy="1228858"/>
            </a:xfrm>
            <a:prstGeom prst="rect">
              <a:avLst/>
            </a:prstGeom>
          </p:spPr>
          <p:txBody>
            <a:bodyPr lIns="50800" tIns="50800" rIns="50800" bIns="50800" rtlCol="0" anchor="ctr"/>
            <a:lstStyle/>
            <a:p>
              <a:pPr algn="ctr">
                <a:lnSpc>
                  <a:spcPts val="1340"/>
                </a:lnSpc>
              </a:pPr>
              <a:endParaRPr/>
            </a:p>
          </p:txBody>
        </p:sp>
      </p:grpSp>
      <p:grpSp>
        <p:nvGrpSpPr>
          <p:cNvPr id="14" name="Group 14"/>
          <p:cNvGrpSpPr/>
          <p:nvPr/>
        </p:nvGrpSpPr>
        <p:grpSpPr>
          <a:xfrm>
            <a:off x="5041237" y="2422920"/>
            <a:ext cx="2452055" cy="3261042"/>
            <a:chOff x="0" y="0"/>
            <a:chExt cx="908169" cy="1207793"/>
          </a:xfrm>
        </p:grpSpPr>
        <p:sp>
          <p:nvSpPr>
            <p:cNvPr id="15" name="Freeform 15"/>
            <p:cNvSpPr/>
            <p:nvPr/>
          </p:nvSpPr>
          <p:spPr>
            <a:xfrm>
              <a:off x="0" y="0"/>
              <a:ext cx="908169" cy="1207793"/>
            </a:xfrm>
            <a:custGeom>
              <a:avLst/>
              <a:gdLst/>
              <a:ahLst/>
              <a:cxnLst/>
              <a:rect l="l" t="t" r="r" b="b"/>
              <a:pathLst>
                <a:path w="908169" h="1207793">
                  <a:moveTo>
                    <a:pt x="37888" y="0"/>
                  </a:moveTo>
                  <a:lnTo>
                    <a:pt x="870281" y="0"/>
                  </a:lnTo>
                  <a:cubicBezTo>
                    <a:pt x="880329" y="0"/>
                    <a:pt x="889966" y="3992"/>
                    <a:pt x="897071" y="11097"/>
                  </a:cubicBezTo>
                  <a:cubicBezTo>
                    <a:pt x="904177" y="18202"/>
                    <a:pt x="908169" y="27839"/>
                    <a:pt x="908169" y="37888"/>
                  </a:cubicBezTo>
                  <a:lnTo>
                    <a:pt x="908169" y="1169905"/>
                  </a:lnTo>
                  <a:cubicBezTo>
                    <a:pt x="908169" y="1179954"/>
                    <a:pt x="904177" y="1189591"/>
                    <a:pt x="897071" y="1196696"/>
                  </a:cubicBezTo>
                  <a:cubicBezTo>
                    <a:pt x="889966" y="1203802"/>
                    <a:pt x="880329" y="1207793"/>
                    <a:pt x="870281" y="1207793"/>
                  </a:cubicBezTo>
                  <a:lnTo>
                    <a:pt x="37888" y="1207793"/>
                  </a:lnTo>
                  <a:cubicBezTo>
                    <a:pt x="27839" y="1207793"/>
                    <a:pt x="18202" y="1203802"/>
                    <a:pt x="11097" y="1196696"/>
                  </a:cubicBezTo>
                  <a:cubicBezTo>
                    <a:pt x="3992" y="1189591"/>
                    <a:pt x="0" y="1179954"/>
                    <a:pt x="0" y="1169905"/>
                  </a:cubicBezTo>
                  <a:lnTo>
                    <a:pt x="0" y="37888"/>
                  </a:lnTo>
                  <a:cubicBezTo>
                    <a:pt x="0" y="27839"/>
                    <a:pt x="3992" y="18202"/>
                    <a:pt x="11097" y="11097"/>
                  </a:cubicBezTo>
                  <a:cubicBezTo>
                    <a:pt x="18202" y="3992"/>
                    <a:pt x="27839" y="0"/>
                    <a:pt x="37888" y="0"/>
                  </a:cubicBezTo>
                  <a:close/>
                </a:path>
              </a:pathLst>
            </a:custGeom>
            <a:solidFill>
              <a:srgbClr val="E9EDF4"/>
            </a:solidFill>
          </p:spPr>
          <p:txBody>
            <a:bodyPr/>
            <a:lstStyle/>
            <a:p>
              <a:endParaRPr lang="en-GB"/>
            </a:p>
          </p:txBody>
        </p:sp>
        <p:sp>
          <p:nvSpPr>
            <p:cNvPr id="16" name="TextBox 16"/>
            <p:cNvSpPr txBox="1"/>
            <p:nvPr/>
          </p:nvSpPr>
          <p:spPr>
            <a:xfrm>
              <a:off x="0" y="-19050"/>
              <a:ext cx="908169" cy="1226843"/>
            </a:xfrm>
            <a:prstGeom prst="rect">
              <a:avLst/>
            </a:prstGeom>
          </p:spPr>
          <p:txBody>
            <a:bodyPr lIns="50800" tIns="50800" rIns="50800" bIns="50800" rtlCol="0" anchor="ctr"/>
            <a:lstStyle/>
            <a:p>
              <a:pPr algn="ctr">
                <a:lnSpc>
                  <a:spcPts val="1340"/>
                </a:lnSpc>
              </a:pPr>
              <a:endParaRPr/>
            </a:p>
          </p:txBody>
        </p:sp>
      </p:grpSp>
      <p:sp>
        <p:nvSpPr>
          <p:cNvPr id="17" name="Freeform 17"/>
          <p:cNvSpPr/>
          <p:nvPr/>
        </p:nvSpPr>
        <p:spPr>
          <a:xfrm>
            <a:off x="938757" y="2440476"/>
            <a:ext cx="690555" cy="690555"/>
          </a:xfrm>
          <a:custGeom>
            <a:avLst/>
            <a:gdLst/>
            <a:ahLst/>
            <a:cxnLst/>
            <a:rect l="l" t="t" r="r" b="b"/>
            <a:pathLst>
              <a:path w="690555" h="690555">
                <a:moveTo>
                  <a:pt x="0" y="0"/>
                </a:moveTo>
                <a:lnTo>
                  <a:pt x="690555" y="0"/>
                </a:lnTo>
                <a:lnTo>
                  <a:pt x="690555" y="690555"/>
                </a:lnTo>
                <a:lnTo>
                  <a:pt x="0" y="6905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8" name="Freeform 18"/>
          <p:cNvSpPr/>
          <p:nvPr/>
        </p:nvSpPr>
        <p:spPr>
          <a:xfrm>
            <a:off x="3513707" y="2440476"/>
            <a:ext cx="690555" cy="690555"/>
          </a:xfrm>
          <a:custGeom>
            <a:avLst/>
            <a:gdLst/>
            <a:ahLst/>
            <a:cxnLst/>
            <a:rect l="l" t="t" r="r" b="b"/>
            <a:pathLst>
              <a:path w="690555" h="690555">
                <a:moveTo>
                  <a:pt x="0" y="0"/>
                </a:moveTo>
                <a:lnTo>
                  <a:pt x="690555" y="0"/>
                </a:lnTo>
                <a:lnTo>
                  <a:pt x="690555" y="690555"/>
                </a:lnTo>
                <a:lnTo>
                  <a:pt x="0" y="6905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9" name="Freeform 19"/>
          <p:cNvSpPr/>
          <p:nvPr/>
        </p:nvSpPr>
        <p:spPr>
          <a:xfrm>
            <a:off x="5913209" y="2422920"/>
            <a:ext cx="708111" cy="708111"/>
          </a:xfrm>
          <a:custGeom>
            <a:avLst/>
            <a:gdLst/>
            <a:ahLst/>
            <a:cxnLst/>
            <a:rect l="l" t="t" r="r" b="b"/>
            <a:pathLst>
              <a:path w="708111" h="708111">
                <a:moveTo>
                  <a:pt x="0" y="0"/>
                </a:moveTo>
                <a:lnTo>
                  <a:pt x="708111" y="0"/>
                </a:lnTo>
                <a:lnTo>
                  <a:pt x="708111" y="708111"/>
                </a:lnTo>
                <a:lnTo>
                  <a:pt x="0" y="7081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20" name="Freeform 20"/>
          <p:cNvSpPr/>
          <p:nvPr/>
        </p:nvSpPr>
        <p:spPr>
          <a:xfrm>
            <a:off x="8283867" y="2441387"/>
            <a:ext cx="671177" cy="671177"/>
          </a:xfrm>
          <a:custGeom>
            <a:avLst/>
            <a:gdLst/>
            <a:ahLst/>
            <a:cxnLst/>
            <a:rect l="l" t="t" r="r" b="b"/>
            <a:pathLst>
              <a:path w="671177" h="671177">
                <a:moveTo>
                  <a:pt x="0" y="0"/>
                </a:moveTo>
                <a:lnTo>
                  <a:pt x="671177" y="0"/>
                </a:lnTo>
                <a:lnTo>
                  <a:pt x="671177" y="671177"/>
                </a:lnTo>
                <a:lnTo>
                  <a:pt x="0" y="6711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sp>
        <p:nvSpPr>
          <p:cNvPr id="21" name="TextBox 21"/>
          <p:cNvSpPr txBox="1"/>
          <p:nvPr/>
        </p:nvSpPr>
        <p:spPr>
          <a:xfrm>
            <a:off x="82016" y="3164652"/>
            <a:ext cx="2404037" cy="3322320"/>
          </a:xfrm>
          <a:prstGeom prst="rect">
            <a:avLst/>
          </a:prstGeom>
        </p:spPr>
        <p:txBody>
          <a:bodyPr lIns="0" tIns="0" rIns="0" bIns="0" rtlCol="0" anchor="t">
            <a:spAutoFit/>
          </a:bodyPr>
          <a:lstStyle/>
          <a:p>
            <a:pPr algn="ctr">
              <a:lnSpc>
                <a:spcPts val="2940"/>
              </a:lnSpc>
            </a:pPr>
            <a:r>
              <a:rPr lang="en-US" sz="1500" b="1">
                <a:solidFill>
                  <a:srgbClr val="000000"/>
                </a:solidFill>
                <a:latin typeface="Poppins Bold"/>
                <a:ea typeface="Poppins Bold"/>
                <a:cs typeface="Poppins Bold"/>
                <a:sym typeface="Poppins Bold"/>
              </a:rPr>
              <a:t>Identify </a:t>
            </a:r>
            <a:r>
              <a:rPr lang="en-US" sz="1500">
                <a:solidFill>
                  <a:srgbClr val="000000"/>
                </a:solidFill>
                <a:latin typeface="Poppins"/>
                <a:ea typeface="Poppins"/>
                <a:cs typeface="Poppins"/>
                <a:sym typeface="Poppins"/>
              </a:rPr>
              <a:t>what would motivate participants to switch from their current app combination to a unified platform- </a:t>
            </a:r>
            <a:r>
              <a:rPr lang="en-US" sz="1500" b="1">
                <a:solidFill>
                  <a:srgbClr val="000000"/>
                </a:solidFill>
                <a:latin typeface="Poppins Bold"/>
                <a:ea typeface="Poppins Bold"/>
                <a:cs typeface="Poppins Bold"/>
                <a:sym typeface="Poppins Bold"/>
              </a:rPr>
              <a:t>TripSync</a:t>
            </a:r>
            <a:r>
              <a:rPr lang="en-US" sz="1500">
                <a:solidFill>
                  <a:srgbClr val="000000"/>
                </a:solidFill>
                <a:latin typeface="Poppins"/>
                <a:ea typeface="Poppins"/>
                <a:cs typeface="Poppins"/>
                <a:sym typeface="Poppins"/>
              </a:rPr>
              <a:t>.</a:t>
            </a:r>
          </a:p>
          <a:p>
            <a:pPr algn="l">
              <a:lnSpc>
                <a:spcPts val="2940"/>
              </a:lnSpc>
            </a:pPr>
            <a:endParaRPr lang="en-US" sz="1500">
              <a:solidFill>
                <a:srgbClr val="000000"/>
              </a:solidFill>
              <a:latin typeface="Poppins"/>
              <a:ea typeface="Poppins"/>
              <a:cs typeface="Poppins"/>
              <a:sym typeface="Poppins"/>
            </a:endParaRPr>
          </a:p>
          <a:p>
            <a:pPr algn="l">
              <a:lnSpc>
                <a:spcPts val="2940"/>
              </a:lnSpc>
            </a:pPr>
            <a:endParaRPr lang="en-US" sz="1500">
              <a:solidFill>
                <a:srgbClr val="000000"/>
              </a:solidFill>
              <a:latin typeface="Poppins"/>
              <a:ea typeface="Poppins"/>
              <a:cs typeface="Poppins"/>
              <a:sym typeface="Poppins"/>
            </a:endParaRPr>
          </a:p>
          <a:p>
            <a:pPr algn="l">
              <a:lnSpc>
                <a:spcPts val="2940"/>
              </a:lnSpc>
            </a:pPr>
            <a:endParaRPr lang="en-US" sz="1500">
              <a:solidFill>
                <a:srgbClr val="000000"/>
              </a:solidFill>
              <a:latin typeface="Poppins"/>
              <a:ea typeface="Poppins"/>
              <a:cs typeface="Poppins"/>
              <a:sym typeface="Poppins"/>
            </a:endParaRPr>
          </a:p>
        </p:txBody>
      </p:sp>
      <p:sp>
        <p:nvSpPr>
          <p:cNvPr id="22" name="TextBox 22"/>
          <p:cNvSpPr txBox="1"/>
          <p:nvPr/>
        </p:nvSpPr>
        <p:spPr>
          <a:xfrm>
            <a:off x="5147085" y="3221802"/>
            <a:ext cx="2240360" cy="2128952"/>
          </a:xfrm>
          <a:prstGeom prst="rect">
            <a:avLst/>
          </a:prstGeom>
        </p:spPr>
        <p:txBody>
          <a:bodyPr lIns="0" tIns="0" rIns="0" bIns="0" rtlCol="0" anchor="t">
            <a:spAutoFit/>
          </a:bodyPr>
          <a:lstStyle/>
          <a:p>
            <a:pPr algn="ctr">
              <a:lnSpc>
                <a:spcPts val="2433"/>
              </a:lnSpc>
            </a:pPr>
            <a:r>
              <a:rPr lang="en-US" sz="1560" b="1">
                <a:solidFill>
                  <a:srgbClr val="000000"/>
                </a:solidFill>
                <a:latin typeface="Poppins Bold"/>
                <a:ea typeface="Poppins Bold"/>
                <a:cs typeface="Poppins Bold"/>
                <a:sym typeface="Poppins Bold"/>
              </a:rPr>
              <a:t>Discover  </a:t>
            </a:r>
            <a:r>
              <a:rPr lang="en-US" sz="1560">
                <a:solidFill>
                  <a:srgbClr val="000000"/>
                </a:solidFill>
                <a:latin typeface="Poppins"/>
                <a:ea typeface="Poppins"/>
                <a:cs typeface="Poppins"/>
                <a:sym typeface="Poppins"/>
              </a:rPr>
              <a:t>typical workflow is when planning trip aspects (i.e. transportation, activities…etc), identifying user behaviour patterns.</a:t>
            </a:r>
          </a:p>
        </p:txBody>
      </p:sp>
      <p:sp>
        <p:nvSpPr>
          <p:cNvPr id="23" name="TextBox 23"/>
          <p:cNvSpPr txBox="1"/>
          <p:nvPr/>
        </p:nvSpPr>
        <p:spPr>
          <a:xfrm>
            <a:off x="2613814" y="3126552"/>
            <a:ext cx="2412978" cy="2116495"/>
          </a:xfrm>
          <a:prstGeom prst="rect">
            <a:avLst/>
          </a:prstGeom>
        </p:spPr>
        <p:txBody>
          <a:bodyPr lIns="0" tIns="0" rIns="0" bIns="0" rtlCol="0" anchor="t">
            <a:spAutoFit/>
          </a:bodyPr>
          <a:lstStyle/>
          <a:p>
            <a:pPr algn="ctr">
              <a:lnSpc>
                <a:spcPts val="3421"/>
              </a:lnSpc>
            </a:pPr>
            <a:r>
              <a:rPr lang="en-US" sz="1613" b="1">
                <a:solidFill>
                  <a:srgbClr val="000000"/>
                </a:solidFill>
                <a:latin typeface="Poppins Bold"/>
                <a:ea typeface="Poppins Bold"/>
                <a:cs typeface="Poppins Bold"/>
                <a:sym typeface="Poppins Bold"/>
              </a:rPr>
              <a:t>Find </a:t>
            </a:r>
            <a:r>
              <a:rPr lang="en-US" sz="1613">
                <a:solidFill>
                  <a:srgbClr val="000000"/>
                </a:solidFill>
                <a:latin typeface="Poppins"/>
                <a:ea typeface="Poppins"/>
                <a:cs typeface="Poppins"/>
                <a:sym typeface="Poppins"/>
              </a:rPr>
              <a:t>what causes the most stress or confusion during trip planning to lead feature prioritization.</a:t>
            </a:r>
          </a:p>
        </p:txBody>
      </p:sp>
      <p:sp>
        <p:nvSpPr>
          <p:cNvPr id="24" name="TextBox 24"/>
          <p:cNvSpPr txBox="1"/>
          <p:nvPr/>
        </p:nvSpPr>
        <p:spPr>
          <a:xfrm>
            <a:off x="7488964" y="3197968"/>
            <a:ext cx="2185376" cy="2152787"/>
          </a:xfrm>
          <a:prstGeom prst="rect">
            <a:avLst/>
          </a:prstGeom>
        </p:spPr>
        <p:txBody>
          <a:bodyPr lIns="0" tIns="0" rIns="0" bIns="0" rtlCol="0" anchor="t">
            <a:spAutoFit/>
          </a:bodyPr>
          <a:lstStyle/>
          <a:p>
            <a:pPr algn="ctr">
              <a:lnSpc>
                <a:spcPts val="2860"/>
              </a:lnSpc>
            </a:pPr>
            <a:r>
              <a:rPr lang="en-US" sz="1634" b="1">
                <a:solidFill>
                  <a:srgbClr val="000000"/>
                </a:solidFill>
                <a:latin typeface="Poppins Bold"/>
                <a:ea typeface="Poppins Bold"/>
                <a:cs typeface="Poppins Bold"/>
                <a:sym typeface="Poppins Bold"/>
              </a:rPr>
              <a:t>Discover </a:t>
            </a:r>
            <a:r>
              <a:rPr lang="en-US" sz="1634">
                <a:solidFill>
                  <a:srgbClr val="000000"/>
                </a:solidFill>
                <a:latin typeface="Poppins"/>
                <a:ea typeface="Poppins"/>
                <a:cs typeface="Poppins"/>
                <a:sym typeface="Poppins"/>
              </a:rPr>
              <a:t>competitive platform gaps , confirming the need for our proposed solution.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 y="11"/>
            <a:ext cx="9753579" cy="7315189"/>
            <a:chOff x="0" y="0"/>
            <a:chExt cx="13004772" cy="9753586"/>
          </a:xfrm>
        </p:grpSpPr>
        <p:sp>
          <p:nvSpPr>
            <p:cNvPr id="3" name="Freeform 3"/>
            <p:cNvSpPr/>
            <p:nvPr/>
          </p:nvSpPr>
          <p:spPr>
            <a:xfrm>
              <a:off x="0" y="0"/>
              <a:ext cx="13004800" cy="9753600"/>
            </a:xfrm>
            <a:custGeom>
              <a:avLst/>
              <a:gdLst/>
              <a:ahLst/>
              <a:cxnLst/>
              <a:rect l="l" t="t" r="r" b="b"/>
              <a:pathLst>
                <a:path w="13004800" h="9753600">
                  <a:moveTo>
                    <a:pt x="0" y="0"/>
                  </a:moveTo>
                  <a:lnTo>
                    <a:pt x="13004800" y="0"/>
                  </a:lnTo>
                  <a:lnTo>
                    <a:pt x="13004800" y="9753600"/>
                  </a:lnTo>
                  <a:lnTo>
                    <a:pt x="0" y="9753600"/>
                  </a:lnTo>
                  <a:lnTo>
                    <a:pt x="0" y="0"/>
                  </a:lnTo>
                  <a:close/>
                </a:path>
              </a:pathLst>
            </a:custGeom>
            <a:solidFill>
              <a:srgbClr val="FFFAEE"/>
            </a:solidFill>
            <a:ln w="12700">
              <a:solidFill>
                <a:srgbClr val="000000"/>
              </a:solidFill>
            </a:ln>
          </p:spPr>
          <p:txBody>
            <a:bodyPr/>
            <a:lstStyle/>
            <a:p>
              <a:endParaRPr lang="en-GB"/>
            </a:p>
          </p:txBody>
        </p:sp>
      </p:grpSp>
      <p:grpSp>
        <p:nvGrpSpPr>
          <p:cNvPr id="4" name="Group 4"/>
          <p:cNvGrpSpPr/>
          <p:nvPr/>
        </p:nvGrpSpPr>
        <p:grpSpPr>
          <a:xfrm>
            <a:off x="670560" y="11"/>
            <a:ext cx="8412480" cy="1491300"/>
            <a:chOff x="0" y="0"/>
            <a:chExt cx="11216640" cy="1988400"/>
          </a:xfrm>
        </p:grpSpPr>
        <p:sp>
          <p:nvSpPr>
            <p:cNvPr id="5" name="Freeform 5"/>
            <p:cNvSpPr/>
            <p:nvPr/>
          </p:nvSpPr>
          <p:spPr>
            <a:xfrm>
              <a:off x="0" y="0"/>
              <a:ext cx="11216640" cy="1988400"/>
            </a:xfrm>
            <a:custGeom>
              <a:avLst/>
              <a:gdLst/>
              <a:ahLst/>
              <a:cxnLst/>
              <a:rect l="l" t="t" r="r" b="b"/>
              <a:pathLst>
                <a:path w="11216640" h="1988400">
                  <a:moveTo>
                    <a:pt x="0" y="0"/>
                  </a:moveTo>
                  <a:lnTo>
                    <a:pt x="11216640" y="0"/>
                  </a:lnTo>
                  <a:lnTo>
                    <a:pt x="11216640" y="1988400"/>
                  </a:lnTo>
                  <a:lnTo>
                    <a:pt x="0" y="1988400"/>
                  </a:lnTo>
                  <a:close/>
                </a:path>
              </a:pathLst>
            </a:custGeom>
            <a:solidFill>
              <a:srgbClr val="000000">
                <a:alpha val="0"/>
              </a:srgbClr>
            </a:solidFill>
          </p:spPr>
          <p:txBody>
            <a:bodyPr/>
            <a:lstStyle/>
            <a:p>
              <a:endParaRPr lang="en-GB"/>
            </a:p>
          </p:txBody>
        </p:sp>
        <p:sp>
          <p:nvSpPr>
            <p:cNvPr id="6" name="TextBox 6"/>
            <p:cNvSpPr txBox="1"/>
            <p:nvPr/>
          </p:nvSpPr>
          <p:spPr>
            <a:xfrm>
              <a:off x="0" y="-47625"/>
              <a:ext cx="11216640" cy="2036025"/>
            </a:xfrm>
            <a:prstGeom prst="rect">
              <a:avLst/>
            </a:prstGeom>
          </p:spPr>
          <p:txBody>
            <a:bodyPr lIns="0" tIns="0" rIns="0" bIns="0" rtlCol="0" anchor="ctr"/>
            <a:lstStyle/>
            <a:p>
              <a:pPr algn="ctr">
                <a:lnSpc>
                  <a:spcPts val="5631"/>
                </a:lnSpc>
              </a:pPr>
              <a:r>
                <a:rPr lang="en-US" sz="4693" b="1">
                  <a:solidFill>
                    <a:srgbClr val="537B66"/>
                  </a:solidFill>
                  <a:latin typeface="Poppins Bold"/>
                  <a:ea typeface="Poppins Bold"/>
                  <a:cs typeface="Poppins Bold"/>
                  <a:sym typeface="Poppins Bold"/>
                </a:rPr>
                <a:t>Expectations</a:t>
              </a:r>
            </a:p>
          </p:txBody>
        </p:sp>
      </p:grpSp>
      <p:grpSp>
        <p:nvGrpSpPr>
          <p:cNvPr id="7" name="Group 7"/>
          <p:cNvGrpSpPr/>
          <p:nvPr/>
        </p:nvGrpSpPr>
        <p:grpSpPr>
          <a:xfrm>
            <a:off x="424608" y="1897991"/>
            <a:ext cx="4047575" cy="1159110"/>
            <a:chOff x="0" y="0"/>
            <a:chExt cx="5396767" cy="1545481"/>
          </a:xfrm>
        </p:grpSpPr>
        <p:sp>
          <p:nvSpPr>
            <p:cNvPr id="8" name="Freeform 8"/>
            <p:cNvSpPr/>
            <p:nvPr/>
          </p:nvSpPr>
          <p:spPr>
            <a:xfrm>
              <a:off x="0" y="0"/>
              <a:ext cx="5396738" cy="1545463"/>
            </a:xfrm>
            <a:custGeom>
              <a:avLst/>
              <a:gdLst/>
              <a:ahLst/>
              <a:cxnLst/>
              <a:rect l="l" t="t" r="r" b="b"/>
              <a:pathLst>
                <a:path w="5396738" h="1545463">
                  <a:moveTo>
                    <a:pt x="0" y="0"/>
                  </a:moveTo>
                  <a:lnTo>
                    <a:pt x="5396738" y="0"/>
                  </a:lnTo>
                  <a:lnTo>
                    <a:pt x="5396738" y="1545463"/>
                  </a:lnTo>
                  <a:lnTo>
                    <a:pt x="0" y="1545463"/>
                  </a:lnTo>
                  <a:close/>
                </a:path>
              </a:pathLst>
            </a:custGeom>
            <a:solidFill>
              <a:srgbClr val="74A8CB"/>
            </a:solidFill>
            <a:ln w="12700">
              <a:solidFill>
                <a:srgbClr val="000000"/>
              </a:solidFill>
            </a:ln>
          </p:spPr>
          <p:txBody>
            <a:bodyPr/>
            <a:lstStyle/>
            <a:p>
              <a:endParaRPr lang="en-GB"/>
            </a:p>
          </p:txBody>
        </p:sp>
      </p:grpSp>
      <p:grpSp>
        <p:nvGrpSpPr>
          <p:cNvPr id="9" name="Group 9"/>
          <p:cNvGrpSpPr/>
          <p:nvPr/>
        </p:nvGrpSpPr>
        <p:grpSpPr>
          <a:xfrm>
            <a:off x="282142" y="1854034"/>
            <a:ext cx="4044925" cy="1315791"/>
            <a:chOff x="0" y="0"/>
            <a:chExt cx="5393234" cy="1754388"/>
          </a:xfrm>
        </p:grpSpPr>
        <p:sp>
          <p:nvSpPr>
            <p:cNvPr id="10" name="Freeform 10"/>
            <p:cNvSpPr/>
            <p:nvPr/>
          </p:nvSpPr>
          <p:spPr>
            <a:xfrm>
              <a:off x="0" y="0"/>
              <a:ext cx="5393234" cy="1754388"/>
            </a:xfrm>
            <a:custGeom>
              <a:avLst/>
              <a:gdLst/>
              <a:ahLst/>
              <a:cxnLst/>
              <a:rect l="l" t="t" r="r" b="b"/>
              <a:pathLst>
                <a:path w="5393234" h="1754388">
                  <a:moveTo>
                    <a:pt x="0" y="0"/>
                  </a:moveTo>
                  <a:lnTo>
                    <a:pt x="5393234" y="0"/>
                  </a:lnTo>
                  <a:lnTo>
                    <a:pt x="5393234" y="1754388"/>
                  </a:lnTo>
                  <a:lnTo>
                    <a:pt x="0" y="1754388"/>
                  </a:lnTo>
                  <a:close/>
                </a:path>
              </a:pathLst>
            </a:custGeom>
            <a:solidFill>
              <a:srgbClr val="737373">
                <a:alpha val="0"/>
              </a:srgbClr>
            </a:solidFill>
          </p:spPr>
          <p:txBody>
            <a:bodyPr/>
            <a:lstStyle/>
            <a:p>
              <a:endParaRPr lang="en-GB"/>
            </a:p>
          </p:txBody>
        </p:sp>
        <p:sp>
          <p:nvSpPr>
            <p:cNvPr id="11" name="TextBox 11"/>
            <p:cNvSpPr txBox="1"/>
            <p:nvPr/>
          </p:nvSpPr>
          <p:spPr>
            <a:xfrm>
              <a:off x="0" y="0"/>
              <a:ext cx="5393234" cy="1754388"/>
            </a:xfrm>
            <a:prstGeom prst="rect">
              <a:avLst/>
            </a:prstGeom>
          </p:spPr>
          <p:txBody>
            <a:bodyPr lIns="0" tIns="0" rIns="0" bIns="0" rtlCol="0" anchor="ctr"/>
            <a:lstStyle/>
            <a:p>
              <a:pPr algn="ctr">
                <a:lnSpc>
                  <a:spcPts val="3362"/>
                </a:lnSpc>
              </a:pPr>
              <a:r>
                <a:rPr lang="en-US" sz="3113" b="1">
                  <a:solidFill>
                    <a:srgbClr val="FFFFFF"/>
                  </a:solidFill>
                  <a:latin typeface="Poppins Bold"/>
                  <a:ea typeface="Poppins Bold"/>
                  <a:cs typeface="Poppins Bold"/>
                  <a:sym typeface="Poppins Bold"/>
                </a:rPr>
                <a:t>Expected </a:t>
              </a:r>
            </a:p>
            <a:p>
              <a:pPr algn="ctr">
                <a:lnSpc>
                  <a:spcPts val="3362"/>
                </a:lnSpc>
              </a:pPr>
              <a:r>
                <a:rPr lang="en-US" sz="3113" b="1">
                  <a:solidFill>
                    <a:srgbClr val="FFFFFF"/>
                  </a:solidFill>
                  <a:latin typeface="Poppins Bold"/>
                  <a:ea typeface="Poppins Bold"/>
                  <a:cs typeface="Poppins Bold"/>
                  <a:sym typeface="Poppins Bold"/>
                </a:rPr>
                <a:t>insights</a:t>
              </a:r>
            </a:p>
          </p:txBody>
        </p:sp>
      </p:grpSp>
      <p:grpSp>
        <p:nvGrpSpPr>
          <p:cNvPr id="12" name="Group 12"/>
          <p:cNvGrpSpPr/>
          <p:nvPr/>
        </p:nvGrpSpPr>
        <p:grpSpPr>
          <a:xfrm>
            <a:off x="424608" y="3057102"/>
            <a:ext cx="4040384" cy="3526578"/>
            <a:chOff x="0" y="0"/>
            <a:chExt cx="5387179" cy="4702104"/>
          </a:xfrm>
        </p:grpSpPr>
        <p:sp>
          <p:nvSpPr>
            <p:cNvPr id="13" name="Freeform 13"/>
            <p:cNvSpPr/>
            <p:nvPr/>
          </p:nvSpPr>
          <p:spPr>
            <a:xfrm>
              <a:off x="0" y="0"/>
              <a:ext cx="5387213" cy="4702108"/>
            </a:xfrm>
            <a:custGeom>
              <a:avLst/>
              <a:gdLst/>
              <a:ahLst/>
              <a:cxnLst/>
              <a:rect l="l" t="t" r="r" b="b"/>
              <a:pathLst>
                <a:path w="5387213" h="4702108">
                  <a:moveTo>
                    <a:pt x="0" y="0"/>
                  </a:moveTo>
                  <a:lnTo>
                    <a:pt x="5387213" y="0"/>
                  </a:lnTo>
                  <a:lnTo>
                    <a:pt x="5387213" y="4702108"/>
                  </a:lnTo>
                  <a:lnTo>
                    <a:pt x="0" y="4702108"/>
                  </a:lnTo>
                  <a:close/>
                </a:path>
              </a:pathLst>
            </a:custGeom>
            <a:solidFill>
              <a:srgbClr val="E9EDF4">
                <a:alpha val="80784"/>
              </a:srgbClr>
            </a:solidFill>
            <a:ln w="12700">
              <a:solidFill>
                <a:srgbClr val="000000"/>
              </a:solidFill>
            </a:ln>
          </p:spPr>
          <p:txBody>
            <a:bodyPr/>
            <a:lstStyle/>
            <a:p>
              <a:endParaRPr lang="en-GB"/>
            </a:p>
          </p:txBody>
        </p:sp>
      </p:grpSp>
      <p:sp>
        <p:nvSpPr>
          <p:cNvPr id="14" name="TextBox 14"/>
          <p:cNvSpPr txBox="1"/>
          <p:nvPr/>
        </p:nvSpPr>
        <p:spPr>
          <a:xfrm>
            <a:off x="520335" y="3211016"/>
            <a:ext cx="3568538" cy="3105937"/>
          </a:xfrm>
          <a:prstGeom prst="rect">
            <a:avLst/>
          </a:prstGeom>
        </p:spPr>
        <p:txBody>
          <a:bodyPr lIns="0" tIns="0" rIns="0" bIns="0" rtlCol="0" anchor="t">
            <a:spAutoFit/>
          </a:bodyPr>
          <a:lstStyle/>
          <a:p>
            <a:pPr marL="247949" lvl="2" indent="-82650" algn="l">
              <a:lnSpc>
                <a:spcPts val="2080"/>
              </a:lnSpc>
              <a:buFont typeface="Arial"/>
              <a:buChar char="⚬"/>
            </a:pPr>
            <a:r>
              <a:rPr lang="en-US" sz="1926">
                <a:solidFill>
                  <a:srgbClr val="000000"/>
                </a:solidFill>
                <a:latin typeface="Poppins"/>
                <a:ea typeface="Poppins"/>
                <a:cs typeface="Poppins"/>
                <a:sym typeface="Poppins"/>
              </a:rPr>
              <a:t>Validate transportation navigation and places to go as primary pain points</a:t>
            </a:r>
          </a:p>
          <a:p>
            <a:pPr marL="247949" lvl="2" indent="-82650" algn="l">
              <a:lnSpc>
                <a:spcPts val="2080"/>
              </a:lnSpc>
              <a:buFont typeface="Arial"/>
              <a:buChar char="⚬"/>
            </a:pPr>
            <a:r>
              <a:rPr lang="en-US" sz="1926">
                <a:solidFill>
                  <a:srgbClr val="000000"/>
                </a:solidFill>
                <a:latin typeface="Poppins"/>
                <a:ea typeface="Poppins"/>
                <a:cs typeface="Poppins"/>
                <a:sym typeface="Poppins"/>
              </a:rPr>
              <a:t>Understand current app usage patterns and fragmentation </a:t>
            </a:r>
          </a:p>
          <a:p>
            <a:pPr marL="247949" lvl="2" indent="-82650" algn="l">
              <a:lnSpc>
                <a:spcPts val="2080"/>
              </a:lnSpc>
              <a:buFont typeface="Arial"/>
              <a:buChar char="⚬"/>
            </a:pPr>
            <a:r>
              <a:rPr lang="en-US" sz="1926">
                <a:solidFill>
                  <a:srgbClr val="000000"/>
                </a:solidFill>
                <a:latin typeface="Poppins"/>
                <a:ea typeface="Poppins"/>
                <a:cs typeface="Poppins"/>
                <a:sym typeface="Poppins"/>
              </a:rPr>
              <a:t>Identify must-have features for unified travel app </a:t>
            </a:r>
          </a:p>
          <a:p>
            <a:pPr marL="247949" lvl="2" indent="-82650" algn="l">
              <a:lnSpc>
                <a:spcPts val="2080"/>
              </a:lnSpc>
              <a:buFont typeface="Arial"/>
              <a:buChar char="⚬"/>
            </a:pPr>
            <a:r>
              <a:rPr lang="en-US" sz="1926">
                <a:solidFill>
                  <a:srgbClr val="000000"/>
                </a:solidFill>
                <a:latin typeface="Poppins"/>
                <a:ea typeface="Poppins"/>
                <a:cs typeface="Poppins"/>
                <a:sym typeface="Poppins"/>
              </a:rPr>
              <a:t>Segment users by travel frequency and planning behavior</a:t>
            </a:r>
          </a:p>
        </p:txBody>
      </p:sp>
      <p:grpSp>
        <p:nvGrpSpPr>
          <p:cNvPr id="15" name="Group 15"/>
          <p:cNvGrpSpPr/>
          <p:nvPr/>
        </p:nvGrpSpPr>
        <p:grpSpPr>
          <a:xfrm>
            <a:off x="5431667" y="1859114"/>
            <a:ext cx="4052816" cy="1239957"/>
            <a:chOff x="0" y="0"/>
            <a:chExt cx="5404621" cy="1653541"/>
          </a:xfrm>
        </p:grpSpPr>
        <p:sp>
          <p:nvSpPr>
            <p:cNvPr id="16" name="Freeform 16"/>
            <p:cNvSpPr/>
            <p:nvPr/>
          </p:nvSpPr>
          <p:spPr>
            <a:xfrm>
              <a:off x="0" y="0"/>
              <a:ext cx="5404612" cy="1653540"/>
            </a:xfrm>
            <a:custGeom>
              <a:avLst/>
              <a:gdLst/>
              <a:ahLst/>
              <a:cxnLst/>
              <a:rect l="l" t="t" r="r" b="b"/>
              <a:pathLst>
                <a:path w="5404612" h="1653540">
                  <a:moveTo>
                    <a:pt x="0" y="0"/>
                  </a:moveTo>
                  <a:lnTo>
                    <a:pt x="5404612" y="0"/>
                  </a:lnTo>
                  <a:lnTo>
                    <a:pt x="5404612" y="1653540"/>
                  </a:lnTo>
                  <a:lnTo>
                    <a:pt x="0" y="1653540"/>
                  </a:lnTo>
                  <a:close/>
                </a:path>
              </a:pathLst>
            </a:custGeom>
            <a:solidFill>
              <a:srgbClr val="74A8CB"/>
            </a:solidFill>
            <a:ln w="12700">
              <a:solidFill>
                <a:srgbClr val="000000"/>
              </a:solidFill>
            </a:ln>
          </p:spPr>
          <p:txBody>
            <a:bodyPr/>
            <a:lstStyle/>
            <a:p>
              <a:endParaRPr lang="en-GB"/>
            </a:p>
          </p:txBody>
        </p:sp>
      </p:grpSp>
      <p:grpSp>
        <p:nvGrpSpPr>
          <p:cNvPr id="17" name="Group 17"/>
          <p:cNvGrpSpPr/>
          <p:nvPr/>
        </p:nvGrpSpPr>
        <p:grpSpPr>
          <a:xfrm>
            <a:off x="5431667" y="1854034"/>
            <a:ext cx="4052816" cy="1186938"/>
            <a:chOff x="0" y="0"/>
            <a:chExt cx="5434734" cy="1591656"/>
          </a:xfrm>
        </p:grpSpPr>
        <p:sp>
          <p:nvSpPr>
            <p:cNvPr id="18" name="Freeform 18"/>
            <p:cNvSpPr/>
            <p:nvPr/>
          </p:nvSpPr>
          <p:spPr>
            <a:xfrm>
              <a:off x="0" y="0"/>
              <a:ext cx="5434734" cy="1591656"/>
            </a:xfrm>
            <a:custGeom>
              <a:avLst/>
              <a:gdLst/>
              <a:ahLst/>
              <a:cxnLst/>
              <a:rect l="l" t="t" r="r" b="b"/>
              <a:pathLst>
                <a:path w="5434734" h="1591656">
                  <a:moveTo>
                    <a:pt x="0" y="0"/>
                  </a:moveTo>
                  <a:lnTo>
                    <a:pt x="5434734" y="0"/>
                  </a:lnTo>
                  <a:lnTo>
                    <a:pt x="5434734" y="1591656"/>
                  </a:lnTo>
                  <a:lnTo>
                    <a:pt x="0" y="1591656"/>
                  </a:lnTo>
                  <a:close/>
                </a:path>
              </a:pathLst>
            </a:custGeom>
            <a:solidFill>
              <a:srgbClr val="000000">
                <a:alpha val="0"/>
              </a:srgbClr>
            </a:solidFill>
          </p:spPr>
          <p:txBody>
            <a:bodyPr/>
            <a:lstStyle/>
            <a:p>
              <a:endParaRPr lang="en-GB"/>
            </a:p>
          </p:txBody>
        </p:sp>
        <p:sp>
          <p:nvSpPr>
            <p:cNvPr id="19" name="TextBox 19"/>
            <p:cNvSpPr txBox="1"/>
            <p:nvPr/>
          </p:nvSpPr>
          <p:spPr>
            <a:xfrm>
              <a:off x="0" y="0"/>
              <a:ext cx="5434734" cy="1591656"/>
            </a:xfrm>
            <a:prstGeom prst="rect">
              <a:avLst/>
            </a:prstGeom>
          </p:spPr>
          <p:txBody>
            <a:bodyPr lIns="0" tIns="0" rIns="0" bIns="0" rtlCol="0" anchor="ctr"/>
            <a:lstStyle/>
            <a:p>
              <a:pPr algn="ctr">
                <a:lnSpc>
                  <a:spcPts val="3362"/>
                </a:lnSpc>
              </a:pPr>
              <a:r>
                <a:rPr lang="en-US" sz="3113" b="1">
                  <a:solidFill>
                    <a:srgbClr val="FFFFFF"/>
                  </a:solidFill>
                  <a:latin typeface="Poppins Bold"/>
                  <a:ea typeface="Poppins Bold"/>
                  <a:cs typeface="Poppins Bold"/>
                  <a:sym typeface="Poppins Bold"/>
                </a:rPr>
                <a:t>Expected </a:t>
              </a:r>
            </a:p>
            <a:p>
              <a:pPr algn="ctr">
                <a:lnSpc>
                  <a:spcPts val="3362"/>
                </a:lnSpc>
              </a:pPr>
              <a:r>
                <a:rPr lang="en-US" sz="3113" b="1">
                  <a:solidFill>
                    <a:srgbClr val="FFFFFF"/>
                  </a:solidFill>
                  <a:latin typeface="Poppins Bold"/>
                  <a:ea typeface="Poppins Bold"/>
                  <a:cs typeface="Poppins Bold"/>
                  <a:sym typeface="Poppins Bold"/>
                </a:rPr>
                <a:t>outputs</a:t>
              </a:r>
            </a:p>
          </p:txBody>
        </p:sp>
      </p:grpSp>
      <p:grpSp>
        <p:nvGrpSpPr>
          <p:cNvPr id="20" name="Group 20"/>
          <p:cNvGrpSpPr/>
          <p:nvPr/>
        </p:nvGrpSpPr>
        <p:grpSpPr>
          <a:xfrm>
            <a:off x="5431667" y="3034665"/>
            <a:ext cx="4052816" cy="3549015"/>
            <a:chOff x="0" y="0"/>
            <a:chExt cx="5403755" cy="4732021"/>
          </a:xfrm>
        </p:grpSpPr>
        <p:sp>
          <p:nvSpPr>
            <p:cNvPr id="21" name="Freeform 21"/>
            <p:cNvSpPr/>
            <p:nvPr/>
          </p:nvSpPr>
          <p:spPr>
            <a:xfrm>
              <a:off x="0" y="0"/>
              <a:ext cx="5403703" cy="4732052"/>
            </a:xfrm>
            <a:custGeom>
              <a:avLst/>
              <a:gdLst/>
              <a:ahLst/>
              <a:cxnLst/>
              <a:rect l="l" t="t" r="r" b="b"/>
              <a:pathLst>
                <a:path w="5403703" h="4732052">
                  <a:moveTo>
                    <a:pt x="0" y="0"/>
                  </a:moveTo>
                  <a:lnTo>
                    <a:pt x="5403703" y="0"/>
                  </a:lnTo>
                  <a:lnTo>
                    <a:pt x="5403703" y="4732052"/>
                  </a:lnTo>
                  <a:lnTo>
                    <a:pt x="0" y="4732052"/>
                  </a:lnTo>
                  <a:close/>
                </a:path>
              </a:pathLst>
            </a:custGeom>
            <a:solidFill>
              <a:srgbClr val="E9EDF4">
                <a:alpha val="80784"/>
              </a:srgbClr>
            </a:solidFill>
            <a:ln w="12700">
              <a:solidFill>
                <a:srgbClr val="000000"/>
              </a:solidFill>
            </a:ln>
          </p:spPr>
          <p:txBody>
            <a:bodyPr/>
            <a:lstStyle/>
            <a:p>
              <a:endParaRPr lang="en-GB"/>
            </a:p>
          </p:txBody>
        </p:sp>
      </p:grpSp>
      <p:sp>
        <p:nvSpPr>
          <p:cNvPr id="22" name="TextBox 22"/>
          <p:cNvSpPr txBox="1"/>
          <p:nvPr/>
        </p:nvSpPr>
        <p:spPr>
          <a:xfrm>
            <a:off x="5431667" y="3280613"/>
            <a:ext cx="4052816" cy="2755421"/>
          </a:xfrm>
          <a:prstGeom prst="rect">
            <a:avLst/>
          </a:prstGeom>
        </p:spPr>
        <p:txBody>
          <a:bodyPr lIns="0" tIns="0" rIns="0" bIns="0" rtlCol="0" anchor="t">
            <a:spAutoFit/>
          </a:bodyPr>
          <a:lstStyle/>
          <a:p>
            <a:pPr marL="262572" lvl="2" indent="-87524" algn="l">
              <a:lnSpc>
                <a:spcPts val="2204"/>
              </a:lnSpc>
              <a:buFont typeface="Arial"/>
              <a:buChar char="⚬"/>
            </a:pPr>
            <a:r>
              <a:rPr lang="en-US" sz="2040">
                <a:solidFill>
                  <a:srgbClr val="000000"/>
                </a:solidFill>
                <a:latin typeface="Poppins"/>
                <a:ea typeface="Poppins"/>
                <a:cs typeface="Poppins"/>
                <a:sym typeface="Poppins"/>
              </a:rPr>
              <a:t>Survey data analysis and deduce key insights from interviews.</a:t>
            </a:r>
          </a:p>
          <a:p>
            <a:pPr marL="262659" lvl="2" indent="-87553" algn="l">
              <a:lnSpc>
                <a:spcPts val="2204"/>
              </a:lnSpc>
              <a:buFont typeface="Arial"/>
              <a:buChar char="⚬"/>
            </a:pPr>
            <a:r>
              <a:rPr lang="en-US" sz="2040">
                <a:solidFill>
                  <a:srgbClr val="000000"/>
                </a:solidFill>
                <a:latin typeface="Poppins"/>
                <a:ea typeface="Poppins"/>
                <a:cs typeface="Poppins"/>
                <a:sym typeface="Poppins"/>
              </a:rPr>
              <a:t>Persona development based on survey data analysis.</a:t>
            </a:r>
          </a:p>
          <a:p>
            <a:pPr marL="262572" lvl="2" indent="-87524" algn="l">
              <a:lnSpc>
                <a:spcPts val="2204"/>
              </a:lnSpc>
              <a:buFont typeface="Arial"/>
              <a:buChar char="⚬"/>
            </a:pPr>
            <a:r>
              <a:rPr lang="en-US" sz="2040">
                <a:solidFill>
                  <a:srgbClr val="000000"/>
                </a:solidFill>
                <a:latin typeface="Poppins"/>
                <a:ea typeface="Poppins"/>
                <a:cs typeface="Poppins"/>
                <a:sym typeface="Poppins"/>
              </a:rPr>
              <a:t>Refined functional and non-functional requirements list.</a:t>
            </a:r>
          </a:p>
          <a:p>
            <a:pPr marL="262659" lvl="2" indent="-87553" algn="l">
              <a:lnSpc>
                <a:spcPts val="2204"/>
              </a:lnSpc>
              <a:buFont typeface="Arial"/>
              <a:buChar char="⚬"/>
            </a:pPr>
            <a:r>
              <a:rPr lang="en-US" sz="2040">
                <a:solidFill>
                  <a:srgbClr val="000000"/>
                </a:solidFill>
                <a:latin typeface="Poppins"/>
                <a:ea typeface="Poppins"/>
                <a:cs typeface="Poppins"/>
                <a:sym typeface="Poppins"/>
              </a:rPr>
              <a:t>Deduction of User experience Goals</a:t>
            </a:r>
          </a:p>
          <a:p>
            <a:pPr marL="262659" lvl="2" indent="-87553" algn="l">
              <a:lnSpc>
                <a:spcPts val="2204"/>
              </a:lnSpc>
              <a:buFont typeface="Arial"/>
              <a:buChar char="⚬"/>
            </a:pPr>
            <a:r>
              <a:rPr lang="en-US" sz="2040">
                <a:solidFill>
                  <a:srgbClr val="000000"/>
                </a:solidFill>
                <a:latin typeface="Poppins"/>
                <a:ea typeface="Poppins"/>
                <a:cs typeface="Poppins"/>
                <a:sym typeface="Poppins"/>
              </a:rPr>
              <a:t>Task Analysis </a:t>
            </a:r>
          </a:p>
        </p:txBody>
      </p:sp>
      <p:sp>
        <p:nvSpPr>
          <p:cNvPr id="23" name="Freeform 23"/>
          <p:cNvSpPr/>
          <p:nvPr/>
        </p:nvSpPr>
        <p:spPr>
          <a:xfrm>
            <a:off x="4472183" y="4009447"/>
            <a:ext cx="959484" cy="974424"/>
          </a:xfrm>
          <a:custGeom>
            <a:avLst/>
            <a:gdLst/>
            <a:ahLst/>
            <a:cxnLst/>
            <a:rect l="l" t="t" r="r" b="b"/>
            <a:pathLst>
              <a:path w="959484" h="974424">
                <a:moveTo>
                  <a:pt x="0" y="0"/>
                </a:moveTo>
                <a:lnTo>
                  <a:pt x="959484" y="0"/>
                </a:lnTo>
                <a:lnTo>
                  <a:pt x="959484" y="974424"/>
                </a:lnTo>
                <a:lnTo>
                  <a:pt x="0" y="974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24" name="Freeform 24"/>
          <p:cNvSpPr/>
          <p:nvPr/>
        </p:nvSpPr>
        <p:spPr>
          <a:xfrm rot="-1556601" flipH="1">
            <a:off x="421355" y="235124"/>
            <a:ext cx="2042147" cy="1021074"/>
          </a:xfrm>
          <a:custGeom>
            <a:avLst/>
            <a:gdLst/>
            <a:ahLst/>
            <a:cxnLst/>
            <a:rect l="l" t="t" r="r" b="b"/>
            <a:pathLst>
              <a:path w="2042147" h="1021074">
                <a:moveTo>
                  <a:pt x="2042148" y="0"/>
                </a:moveTo>
                <a:lnTo>
                  <a:pt x="0" y="0"/>
                </a:lnTo>
                <a:lnTo>
                  <a:pt x="0" y="1021074"/>
                </a:lnTo>
                <a:lnTo>
                  <a:pt x="2042148" y="1021074"/>
                </a:lnTo>
                <a:lnTo>
                  <a:pt x="204214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25" name="Freeform 25"/>
          <p:cNvSpPr/>
          <p:nvPr/>
        </p:nvSpPr>
        <p:spPr>
          <a:xfrm rot="-1556601" flipH="1">
            <a:off x="7221809" y="395253"/>
            <a:ext cx="2042147" cy="1021074"/>
          </a:xfrm>
          <a:custGeom>
            <a:avLst/>
            <a:gdLst/>
            <a:ahLst/>
            <a:cxnLst/>
            <a:rect l="l" t="t" r="r" b="b"/>
            <a:pathLst>
              <a:path w="2042147" h="1021074">
                <a:moveTo>
                  <a:pt x="2042147" y="0"/>
                </a:moveTo>
                <a:lnTo>
                  <a:pt x="0" y="0"/>
                </a:lnTo>
                <a:lnTo>
                  <a:pt x="0" y="1021074"/>
                </a:lnTo>
                <a:lnTo>
                  <a:pt x="2042147" y="1021074"/>
                </a:lnTo>
                <a:lnTo>
                  <a:pt x="2042147"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grpSp>
        <p:nvGrpSpPr>
          <p:cNvPr id="2" name="Group 2"/>
          <p:cNvGrpSpPr/>
          <p:nvPr/>
        </p:nvGrpSpPr>
        <p:grpSpPr>
          <a:xfrm>
            <a:off x="920033" y="127398"/>
            <a:ext cx="8565896" cy="1882943"/>
            <a:chOff x="0" y="0"/>
            <a:chExt cx="11421194" cy="2510590"/>
          </a:xfrm>
        </p:grpSpPr>
        <p:sp>
          <p:nvSpPr>
            <p:cNvPr id="3" name="Freeform 3"/>
            <p:cNvSpPr/>
            <p:nvPr/>
          </p:nvSpPr>
          <p:spPr>
            <a:xfrm>
              <a:off x="0" y="0"/>
              <a:ext cx="11421194" cy="2510590"/>
            </a:xfrm>
            <a:custGeom>
              <a:avLst/>
              <a:gdLst/>
              <a:ahLst/>
              <a:cxnLst/>
              <a:rect l="l" t="t" r="r" b="b"/>
              <a:pathLst>
                <a:path w="11421194" h="2510590">
                  <a:moveTo>
                    <a:pt x="0" y="0"/>
                  </a:moveTo>
                  <a:lnTo>
                    <a:pt x="11421194" y="0"/>
                  </a:lnTo>
                  <a:lnTo>
                    <a:pt x="11421194" y="2510590"/>
                  </a:lnTo>
                  <a:lnTo>
                    <a:pt x="0" y="2510590"/>
                  </a:lnTo>
                  <a:close/>
                </a:path>
              </a:pathLst>
            </a:custGeom>
            <a:solidFill>
              <a:srgbClr val="000000">
                <a:alpha val="0"/>
              </a:srgbClr>
            </a:solidFill>
          </p:spPr>
          <p:txBody>
            <a:bodyPr/>
            <a:lstStyle/>
            <a:p>
              <a:endParaRPr lang="en-GB"/>
            </a:p>
          </p:txBody>
        </p:sp>
        <p:sp>
          <p:nvSpPr>
            <p:cNvPr id="4" name="TextBox 4"/>
            <p:cNvSpPr txBox="1"/>
            <p:nvPr/>
          </p:nvSpPr>
          <p:spPr>
            <a:xfrm>
              <a:off x="0" y="-38100"/>
              <a:ext cx="11421194" cy="2548690"/>
            </a:xfrm>
            <a:prstGeom prst="rect">
              <a:avLst/>
            </a:prstGeom>
          </p:spPr>
          <p:txBody>
            <a:bodyPr lIns="0" tIns="0" rIns="0" bIns="0" rtlCol="0" anchor="ctr"/>
            <a:lstStyle/>
            <a:p>
              <a:pPr algn="ctr">
                <a:lnSpc>
                  <a:spcPts val="5391"/>
                </a:lnSpc>
              </a:pPr>
              <a:r>
                <a:rPr lang="en-US" sz="4493" b="1">
                  <a:solidFill>
                    <a:srgbClr val="537B66"/>
                  </a:solidFill>
                  <a:latin typeface="Poppins Bold"/>
                  <a:ea typeface="Poppins Bold"/>
                  <a:cs typeface="Poppins Bold"/>
                  <a:sym typeface="Poppins Bold"/>
                </a:rPr>
                <a:t>02.Why Need Finding is Required</a:t>
              </a:r>
            </a:p>
          </p:txBody>
        </p:sp>
      </p:grpSp>
      <p:sp>
        <p:nvSpPr>
          <p:cNvPr id="5" name="TextBox 5"/>
          <p:cNvSpPr txBox="1"/>
          <p:nvPr/>
        </p:nvSpPr>
        <p:spPr>
          <a:xfrm>
            <a:off x="1033081" y="2286909"/>
            <a:ext cx="8067117" cy="4895850"/>
          </a:xfrm>
          <a:prstGeom prst="rect">
            <a:avLst/>
          </a:prstGeom>
        </p:spPr>
        <p:txBody>
          <a:bodyPr lIns="0" tIns="0" rIns="0" bIns="0" rtlCol="0" anchor="t">
            <a:spAutoFit/>
          </a:bodyPr>
          <a:lstStyle/>
          <a:p>
            <a:pPr algn="ctr">
              <a:lnSpc>
                <a:spcPts val="2405"/>
              </a:lnSpc>
            </a:pPr>
            <a:r>
              <a:rPr lang="en-US" sz="2004" b="1">
                <a:solidFill>
                  <a:srgbClr val="000000"/>
                </a:solidFill>
                <a:latin typeface="Poppins Bold"/>
                <a:ea typeface="Poppins Bold"/>
                <a:cs typeface="Poppins Bold"/>
                <a:sym typeface="Poppins Bold"/>
              </a:rPr>
              <a:t> </a:t>
            </a:r>
            <a:r>
              <a:rPr lang="en-US" sz="2004">
                <a:solidFill>
                  <a:srgbClr val="000000"/>
                </a:solidFill>
                <a:latin typeface="Poppins"/>
                <a:ea typeface="Poppins"/>
                <a:cs typeface="Poppins"/>
                <a:sym typeface="Poppins"/>
              </a:rPr>
              <a:t>We wanted to find out how potential users  are </a:t>
            </a:r>
            <a:r>
              <a:rPr lang="en-US" sz="2004" b="1">
                <a:solidFill>
                  <a:srgbClr val="000000"/>
                </a:solidFill>
                <a:latin typeface="Poppins Bold"/>
                <a:ea typeface="Poppins Bold"/>
                <a:cs typeface="Poppins Bold"/>
                <a:sym typeface="Poppins Bold"/>
              </a:rPr>
              <a:t>currently planning trips</a:t>
            </a:r>
            <a:r>
              <a:rPr lang="en-US" sz="2004">
                <a:solidFill>
                  <a:srgbClr val="000000"/>
                </a:solidFill>
                <a:latin typeface="Poppins"/>
                <a:ea typeface="Poppins"/>
                <a:cs typeface="Poppins"/>
                <a:sym typeface="Poppins"/>
              </a:rPr>
              <a:t>, which </a:t>
            </a:r>
            <a:r>
              <a:rPr lang="en-US" sz="2004" b="1">
                <a:solidFill>
                  <a:srgbClr val="000000"/>
                </a:solidFill>
                <a:latin typeface="Poppins Bold"/>
                <a:ea typeface="Poppins Bold"/>
                <a:cs typeface="Poppins Bold"/>
                <a:sym typeface="Poppins Bold"/>
              </a:rPr>
              <a:t>tools </a:t>
            </a:r>
            <a:r>
              <a:rPr lang="en-US" sz="2004">
                <a:solidFill>
                  <a:srgbClr val="000000"/>
                </a:solidFill>
                <a:latin typeface="Poppins"/>
                <a:ea typeface="Poppins"/>
                <a:cs typeface="Poppins"/>
                <a:sym typeface="Poppins"/>
              </a:rPr>
              <a:t>they rely on,discovering what currently </a:t>
            </a:r>
            <a:r>
              <a:rPr lang="en-US" sz="2004" b="1">
                <a:solidFill>
                  <a:srgbClr val="000000"/>
                </a:solidFill>
                <a:latin typeface="Poppins Bold"/>
                <a:ea typeface="Poppins Bold"/>
                <a:cs typeface="Poppins Bold"/>
                <a:sym typeface="Poppins Bold"/>
              </a:rPr>
              <a:t>satisfies </a:t>
            </a:r>
            <a:r>
              <a:rPr lang="en-US" sz="2004">
                <a:solidFill>
                  <a:srgbClr val="000000"/>
                </a:solidFill>
                <a:latin typeface="Poppins"/>
                <a:ea typeface="Poppins"/>
                <a:cs typeface="Poppins"/>
                <a:sym typeface="Poppins"/>
              </a:rPr>
              <a:t>them and what does not.</a:t>
            </a:r>
          </a:p>
          <a:p>
            <a:pPr algn="ctr">
              <a:lnSpc>
                <a:spcPts val="2405"/>
              </a:lnSpc>
            </a:pPr>
            <a:endParaRPr lang="en-US" sz="2004">
              <a:solidFill>
                <a:srgbClr val="000000"/>
              </a:solidFill>
              <a:latin typeface="Poppins"/>
              <a:ea typeface="Poppins"/>
              <a:cs typeface="Poppins"/>
              <a:sym typeface="Poppins"/>
            </a:endParaRPr>
          </a:p>
          <a:p>
            <a:pPr algn="l">
              <a:lnSpc>
                <a:spcPts val="2405"/>
              </a:lnSpc>
            </a:pPr>
            <a:endParaRPr lang="en-US" sz="2004">
              <a:solidFill>
                <a:srgbClr val="000000"/>
              </a:solidFill>
              <a:latin typeface="Poppins"/>
              <a:ea typeface="Poppins"/>
              <a:cs typeface="Poppins"/>
              <a:sym typeface="Poppins"/>
            </a:endParaRPr>
          </a:p>
          <a:p>
            <a:pPr algn="l">
              <a:lnSpc>
                <a:spcPts val="2405"/>
              </a:lnSpc>
            </a:pPr>
            <a:endParaRPr lang="en-US" sz="2004">
              <a:solidFill>
                <a:srgbClr val="000000"/>
              </a:solidFill>
              <a:latin typeface="Poppins"/>
              <a:ea typeface="Poppins"/>
              <a:cs typeface="Poppins"/>
              <a:sym typeface="Poppins"/>
            </a:endParaRPr>
          </a:p>
          <a:p>
            <a:pPr algn="l">
              <a:lnSpc>
                <a:spcPts val="2405"/>
              </a:lnSpc>
            </a:pPr>
            <a:r>
              <a:rPr lang="en-US" sz="2004">
                <a:solidFill>
                  <a:srgbClr val="000000"/>
                </a:solidFill>
                <a:latin typeface="Poppins"/>
                <a:ea typeface="Poppins"/>
                <a:cs typeface="Poppins"/>
                <a:sym typeface="Poppins"/>
              </a:rPr>
              <a:t>Consider the </a:t>
            </a:r>
            <a:r>
              <a:rPr lang="en-US" sz="2004" b="1">
                <a:solidFill>
                  <a:srgbClr val="000000"/>
                </a:solidFill>
                <a:latin typeface="Poppins Bold"/>
                <a:ea typeface="Poppins Bold"/>
                <a:cs typeface="Poppins Bold"/>
                <a:sym typeface="Poppins Bold"/>
              </a:rPr>
              <a:t>discrepancies </a:t>
            </a:r>
            <a:r>
              <a:rPr lang="en-US" sz="2004">
                <a:solidFill>
                  <a:srgbClr val="000000"/>
                </a:solidFill>
                <a:latin typeface="Poppins"/>
                <a:ea typeface="Poppins"/>
                <a:cs typeface="Poppins"/>
                <a:sym typeface="Poppins"/>
              </a:rPr>
              <a:t>within the population.Users have different approaches to travel planning, need finding was used to discover needs of various users, </a:t>
            </a:r>
            <a:r>
              <a:rPr lang="en-US" sz="2004" b="1">
                <a:solidFill>
                  <a:srgbClr val="000000"/>
                </a:solidFill>
                <a:latin typeface="Poppins Bold"/>
                <a:ea typeface="Poppins Bold"/>
                <a:cs typeface="Poppins Bold"/>
                <a:sym typeface="Poppins Bold"/>
              </a:rPr>
              <a:t>satisfying a wide audience.</a:t>
            </a:r>
          </a:p>
          <a:p>
            <a:pPr algn="l">
              <a:lnSpc>
                <a:spcPts val="2405"/>
              </a:lnSpc>
            </a:pPr>
            <a:endParaRPr lang="en-US" sz="2004" b="1">
              <a:solidFill>
                <a:srgbClr val="000000"/>
              </a:solidFill>
              <a:latin typeface="Poppins Bold"/>
              <a:ea typeface="Poppins Bold"/>
              <a:cs typeface="Poppins Bold"/>
              <a:sym typeface="Poppins Bold"/>
            </a:endParaRPr>
          </a:p>
          <a:p>
            <a:pPr algn="l">
              <a:lnSpc>
                <a:spcPts val="2405"/>
              </a:lnSpc>
            </a:pPr>
            <a:r>
              <a:rPr lang="en-US" sz="2004">
                <a:solidFill>
                  <a:srgbClr val="000000"/>
                </a:solidFill>
                <a:latin typeface="Poppins"/>
                <a:ea typeface="Poppins"/>
                <a:cs typeface="Poppins"/>
                <a:sym typeface="Poppins"/>
              </a:rPr>
              <a:t>Real insight prevents designing features that are not really demanded by users,and basing </a:t>
            </a:r>
            <a:r>
              <a:rPr lang="en-US" sz="2004" b="1">
                <a:solidFill>
                  <a:srgbClr val="000000"/>
                </a:solidFill>
                <a:latin typeface="Poppins Bold"/>
                <a:ea typeface="Poppins Bold"/>
                <a:cs typeface="Poppins Bold"/>
                <a:sym typeface="Poppins Bold"/>
              </a:rPr>
              <a:t>solutions </a:t>
            </a:r>
            <a:r>
              <a:rPr lang="en-US" sz="2004">
                <a:solidFill>
                  <a:srgbClr val="000000"/>
                </a:solidFill>
                <a:latin typeface="Poppins"/>
                <a:ea typeface="Poppins"/>
                <a:cs typeface="Poppins"/>
                <a:sym typeface="Poppins"/>
              </a:rPr>
              <a:t>on confirmed pain points.</a:t>
            </a:r>
          </a:p>
          <a:p>
            <a:pPr marL="258012" lvl="1" indent="-129006" algn="l">
              <a:lnSpc>
                <a:spcPts val="2405"/>
              </a:lnSpc>
            </a:pPr>
            <a:endParaRPr lang="en-US" sz="2004">
              <a:solidFill>
                <a:srgbClr val="000000"/>
              </a:solidFill>
              <a:latin typeface="Poppins"/>
              <a:ea typeface="Poppins"/>
              <a:cs typeface="Poppins"/>
              <a:sym typeface="Poppins"/>
            </a:endParaRPr>
          </a:p>
          <a:p>
            <a:pPr marL="258012" lvl="1" indent="-129006" algn="l">
              <a:lnSpc>
                <a:spcPts val="2405"/>
              </a:lnSpc>
            </a:pPr>
            <a:endParaRPr lang="en-US" sz="2004">
              <a:solidFill>
                <a:srgbClr val="000000"/>
              </a:solidFill>
              <a:latin typeface="Poppins"/>
              <a:ea typeface="Poppins"/>
              <a:cs typeface="Poppins"/>
              <a:sym typeface="Poppins"/>
            </a:endParaRPr>
          </a:p>
          <a:p>
            <a:pPr marL="258012" lvl="1" indent="-129006" algn="l">
              <a:lnSpc>
                <a:spcPts val="2405"/>
              </a:lnSpc>
            </a:pPr>
            <a:endParaRPr lang="en-US" sz="2004">
              <a:solidFill>
                <a:srgbClr val="000000"/>
              </a:solidFill>
              <a:latin typeface="Poppins"/>
              <a:ea typeface="Poppins"/>
              <a:cs typeface="Poppins"/>
              <a:sym typeface="Poppins"/>
            </a:endParaRPr>
          </a:p>
        </p:txBody>
      </p:sp>
      <p:pic>
        <p:nvPicPr>
          <p:cNvPr id="6" name="Picture 6"/>
          <p:cNvPicPr>
            <a:picLocks noChangeAspect="1"/>
          </p:cNvPicPr>
          <p:nvPr/>
        </p:nvPicPr>
        <p:blipFill>
          <a:blip r:embed="rId2"/>
          <a:stretch>
            <a:fillRect/>
          </a:stretch>
        </p:blipFill>
        <p:spPr>
          <a:xfrm>
            <a:off x="808649" y="400567"/>
            <a:ext cx="1316584" cy="1336603"/>
          </a:xfrm>
          <a:prstGeom prst="rect">
            <a:avLst/>
          </a:prstGeom>
        </p:spPr>
      </p:pic>
      <p:pic>
        <p:nvPicPr>
          <p:cNvPr id="7" name="Picture 7"/>
          <p:cNvPicPr>
            <a:picLocks noChangeAspect="1"/>
          </p:cNvPicPr>
          <p:nvPr/>
        </p:nvPicPr>
        <p:blipFill>
          <a:blip r:embed="rId3"/>
          <a:stretch>
            <a:fillRect/>
          </a:stretch>
        </p:blipFill>
        <p:spPr>
          <a:xfrm>
            <a:off x="256555" y="5326261"/>
            <a:ext cx="723835" cy="724273"/>
          </a:xfrm>
          <a:prstGeom prst="rect">
            <a:avLst/>
          </a:prstGeom>
        </p:spPr>
      </p:pic>
      <p:pic>
        <p:nvPicPr>
          <p:cNvPr id="8" name="Picture 8"/>
          <p:cNvPicPr>
            <a:picLocks noChangeAspect="1"/>
          </p:cNvPicPr>
          <p:nvPr/>
        </p:nvPicPr>
        <p:blipFill>
          <a:blip r:embed="rId4"/>
          <a:stretch>
            <a:fillRect/>
          </a:stretch>
        </p:blipFill>
        <p:spPr>
          <a:xfrm>
            <a:off x="256555" y="4080442"/>
            <a:ext cx="723835" cy="72427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grpSp>
        <p:nvGrpSpPr>
          <p:cNvPr id="2" name="Group 2"/>
          <p:cNvGrpSpPr/>
          <p:nvPr/>
        </p:nvGrpSpPr>
        <p:grpSpPr>
          <a:xfrm>
            <a:off x="547744" y="2209190"/>
            <a:ext cx="4241672" cy="3622487"/>
            <a:chOff x="0" y="0"/>
            <a:chExt cx="1570990" cy="1341662"/>
          </a:xfrm>
        </p:grpSpPr>
        <p:sp>
          <p:nvSpPr>
            <p:cNvPr id="3" name="Freeform 3"/>
            <p:cNvSpPr/>
            <p:nvPr/>
          </p:nvSpPr>
          <p:spPr>
            <a:xfrm>
              <a:off x="0" y="0"/>
              <a:ext cx="1570990" cy="1341662"/>
            </a:xfrm>
            <a:custGeom>
              <a:avLst/>
              <a:gdLst/>
              <a:ahLst/>
              <a:cxnLst/>
              <a:rect l="l" t="t" r="r" b="b"/>
              <a:pathLst>
                <a:path w="1570990" h="1341662">
                  <a:moveTo>
                    <a:pt x="65707" y="0"/>
                  </a:moveTo>
                  <a:lnTo>
                    <a:pt x="1505282" y="0"/>
                  </a:lnTo>
                  <a:cubicBezTo>
                    <a:pt x="1541572" y="0"/>
                    <a:pt x="1570990" y="29418"/>
                    <a:pt x="1570990" y="65707"/>
                  </a:cubicBezTo>
                  <a:lnTo>
                    <a:pt x="1570990" y="1275954"/>
                  </a:lnTo>
                  <a:cubicBezTo>
                    <a:pt x="1570990" y="1312244"/>
                    <a:pt x="1541572" y="1341662"/>
                    <a:pt x="1505282" y="1341662"/>
                  </a:cubicBezTo>
                  <a:lnTo>
                    <a:pt x="65707" y="1341662"/>
                  </a:lnTo>
                  <a:cubicBezTo>
                    <a:pt x="29418" y="1341662"/>
                    <a:pt x="0" y="1312244"/>
                    <a:pt x="0" y="1275954"/>
                  </a:cubicBezTo>
                  <a:lnTo>
                    <a:pt x="0" y="65707"/>
                  </a:lnTo>
                  <a:cubicBezTo>
                    <a:pt x="0" y="29418"/>
                    <a:pt x="29418" y="0"/>
                    <a:pt x="65707" y="0"/>
                  </a:cubicBezTo>
                  <a:close/>
                </a:path>
              </a:pathLst>
            </a:custGeom>
            <a:solidFill>
              <a:srgbClr val="E9EDF4"/>
            </a:solidFill>
          </p:spPr>
          <p:txBody>
            <a:bodyPr/>
            <a:lstStyle/>
            <a:p>
              <a:endParaRPr lang="en-GB"/>
            </a:p>
          </p:txBody>
        </p:sp>
        <p:sp>
          <p:nvSpPr>
            <p:cNvPr id="4" name="TextBox 4"/>
            <p:cNvSpPr txBox="1"/>
            <p:nvPr/>
          </p:nvSpPr>
          <p:spPr>
            <a:xfrm>
              <a:off x="0" y="-19050"/>
              <a:ext cx="1570990" cy="1360712"/>
            </a:xfrm>
            <a:prstGeom prst="rect">
              <a:avLst/>
            </a:prstGeom>
          </p:spPr>
          <p:txBody>
            <a:bodyPr lIns="50800" tIns="50800" rIns="50800" bIns="50800" rtlCol="0" anchor="ctr"/>
            <a:lstStyle/>
            <a:p>
              <a:pPr algn="ctr">
                <a:lnSpc>
                  <a:spcPts val="1340"/>
                </a:lnSpc>
              </a:pPr>
              <a:endParaRPr/>
            </a:p>
          </p:txBody>
        </p:sp>
      </p:grpSp>
      <p:grpSp>
        <p:nvGrpSpPr>
          <p:cNvPr id="5" name="Group 5"/>
          <p:cNvGrpSpPr/>
          <p:nvPr/>
        </p:nvGrpSpPr>
        <p:grpSpPr>
          <a:xfrm>
            <a:off x="5207691" y="2209190"/>
            <a:ext cx="4102364" cy="3622487"/>
            <a:chOff x="0" y="0"/>
            <a:chExt cx="1519394" cy="1341662"/>
          </a:xfrm>
        </p:grpSpPr>
        <p:sp>
          <p:nvSpPr>
            <p:cNvPr id="6" name="Freeform 6"/>
            <p:cNvSpPr/>
            <p:nvPr/>
          </p:nvSpPr>
          <p:spPr>
            <a:xfrm>
              <a:off x="0" y="0"/>
              <a:ext cx="1519394" cy="1341662"/>
            </a:xfrm>
            <a:custGeom>
              <a:avLst/>
              <a:gdLst/>
              <a:ahLst/>
              <a:cxnLst/>
              <a:rect l="l" t="t" r="r" b="b"/>
              <a:pathLst>
                <a:path w="1519394" h="1341662">
                  <a:moveTo>
                    <a:pt x="67939" y="0"/>
                  </a:moveTo>
                  <a:lnTo>
                    <a:pt x="1451455" y="0"/>
                  </a:lnTo>
                  <a:cubicBezTo>
                    <a:pt x="1469474" y="0"/>
                    <a:pt x="1486754" y="7158"/>
                    <a:pt x="1499495" y="19899"/>
                  </a:cubicBezTo>
                  <a:cubicBezTo>
                    <a:pt x="1512236" y="32640"/>
                    <a:pt x="1519394" y="49920"/>
                    <a:pt x="1519394" y="67939"/>
                  </a:cubicBezTo>
                  <a:lnTo>
                    <a:pt x="1519394" y="1273723"/>
                  </a:lnTo>
                  <a:cubicBezTo>
                    <a:pt x="1519394" y="1291742"/>
                    <a:pt x="1512236" y="1309022"/>
                    <a:pt x="1499495" y="1321763"/>
                  </a:cubicBezTo>
                  <a:cubicBezTo>
                    <a:pt x="1486754" y="1334504"/>
                    <a:pt x="1469474" y="1341662"/>
                    <a:pt x="1451455" y="1341662"/>
                  </a:cubicBezTo>
                  <a:lnTo>
                    <a:pt x="67939" y="1341662"/>
                  </a:lnTo>
                  <a:cubicBezTo>
                    <a:pt x="49920" y="1341662"/>
                    <a:pt x="32640" y="1334504"/>
                    <a:pt x="19899" y="1321763"/>
                  </a:cubicBezTo>
                  <a:cubicBezTo>
                    <a:pt x="7158" y="1309022"/>
                    <a:pt x="0" y="1291742"/>
                    <a:pt x="0" y="1273723"/>
                  </a:cubicBezTo>
                  <a:lnTo>
                    <a:pt x="0" y="67939"/>
                  </a:lnTo>
                  <a:cubicBezTo>
                    <a:pt x="0" y="49920"/>
                    <a:pt x="7158" y="32640"/>
                    <a:pt x="19899" y="19899"/>
                  </a:cubicBezTo>
                  <a:cubicBezTo>
                    <a:pt x="32640" y="7158"/>
                    <a:pt x="49920" y="0"/>
                    <a:pt x="67939" y="0"/>
                  </a:cubicBezTo>
                  <a:close/>
                </a:path>
              </a:pathLst>
            </a:custGeom>
            <a:solidFill>
              <a:srgbClr val="C8D8F5"/>
            </a:solidFill>
          </p:spPr>
          <p:txBody>
            <a:bodyPr/>
            <a:lstStyle/>
            <a:p>
              <a:endParaRPr lang="en-GB"/>
            </a:p>
          </p:txBody>
        </p:sp>
        <p:sp>
          <p:nvSpPr>
            <p:cNvPr id="7" name="TextBox 7"/>
            <p:cNvSpPr txBox="1"/>
            <p:nvPr/>
          </p:nvSpPr>
          <p:spPr>
            <a:xfrm>
              <a:off x="0" y="-19050"/>
              <a:ext cx="1519394" cy="1360712"/>
            </a:xfrm>
            <a:prstGeom prst="rect">
              <a:avLst/>
            </a:prstGeom>
          </p:spPr>
          <p:txBody>
            <a:bodyPr lIns="50800" tIns="50800" rIns="50800" bIns="50800" rtlCol="0" anchor="ctr"/>
            <a:lstStyle/>
            <a:p>
              <a:pPr algn="ctr">
                <a:lnSpc>
                  <a:spcPts val="1340"/>
                </a:lnSpc>
              </a:pPr>
              <a:endParaRPr/>
            </a:p>
          </p:txBody>
        </p:sp>
      </p:grpSp>
      <p:sp>
        <p:nvSpPr>
          <p:cNvPr id="8" name="TextBox 8"/>
          <p:cNvSpPr txBox="1"/>
          <p:nvPr/>
        </p:nvSpPr>
        <p:spPr>
          <a:xfrm>
            <a:off x="1004212" y="734359"/>
            <a:ext cx="8170268" cy="1363901"/>
          </a:xfrm>
          <a:prstGeom prst="rect">
            <a:avLst/>
          </a:prstGeom>
        </p:spPr>
        <p:txBody>
          <a:bodyPr lIns="0" tIns="0" rIns="0" bIns="0" rtlCol="0" anchor="t">
            <a:spAutoFit/>
          </a:bodyPr>
          <a:lstStyle/>
          <a:p>
            <a:pPr algn="ctr">
              <a:lnSpc>
                <a:spcPts val="4098"/>
              </a:lnSpc>
            </a:pPr>
            <a:r>
              <a:rPr lang="en-US" sz="3415" b="1">
                <a:solidFill>
                  <a:srgbClr val="537B66"/>
                </a:solidFill>
                <a:latin typeface="Poppins Bold"/>
                <a:ea typeface="Poppins Bold"/>
                <a:cs typeface="Poppins Bold"/>
                <a:sym typeface="Poppins Bold"/>
              </a:rPr>
              <a:t>2 Need finding methods were used... </a:t>
            </a:r>
          </a:p>
          <a:p>
            <a:pPr algn="l">
              <a:lnSpc>
                <a:spcPts val="3229"/>
              </a:lnSpc>
            </a:pPr>
            <a:endParaRPr lang="en-US" sz="3415" b="1">
              <a:solidFill>
                <a:srgbClr val="537B66"/>
              </a:solidFill>
              <a:latin typeface="Poppins Bold"/>
              <a:ea typeface="Poppins Bold"/>
              <a:cs typeface="Poppins Bold"/>
              <a:sym typeface="Poppins Bold"/>
            </a:endParaRPr>
          </a:p>
          <a:p>
            <a:pPr algn="l">
              <a:lnSpc>
                <a:spcPts val="3229"/>
              </a:lnSpc>
            </a:pPr>
            <a:endParaRPr lang="en-US" sz="3415" b="1">
              <a:solidFill>
                <a:srgbClr val="537B66"/>
              </a:solidFill>
              <a:latin typeface="Poppins Bold"/>
              <a:ea typeface="Poppins Bold"/>
              <a:cs typeface="Poppins Bold"/>
              <a:sym typeface="Poppins Bold"/>
            </a:endParaRPr>
          </a:p>
        </p:txBody>
      </p:sp>
      <p:sp>
        <p:nvSpPr>
          <p:cNvPr id="9" name="TextBox 9"/>
          <p:cNvSpPr txBox="1"/>
          <p:nvPr/>
        </p:nvSpPr>
        <p:spPr>
          <a:xfrm>
            <a:off x="776234" y="3552825"/>
            <a:ext cx="3862960" cy="678089"/>
          </a:xfrm>
          <a:prstGeom prst="rect">
            <a:avLst/>
          </a:prstGeom>
        </p:spPr>
        <p:txBody>
          <a:bodyPr lIns="0" tIns="0" rIns="0" bIns="0" rtlCol="0" anchor="t">
            <a:spAutoFit/>
          </a:bodyPr>
          <a:lstStyle/>
          <a:p>
            <a:pPr algn="ctr">
              <a:lnSpc>
                <a:spcPts val="5298"/>
              </a:lnSpc>
            </a:pPr>
            <a:r>
              <a:rPr lang="en-US" sz="3784" b="1">
                <a:solidFill>
                  <a:srgbClr val="000000"/>
                </a:solidFill>
                <a:latin typeface="Poppins Bold"/>
                <a:ea typeface="Poppins Bold"/>
                <a:cs typeface="Poppins Bold"/>
                <a:sym typeface="Poppins Bold"/>
              </a:rPr>
              <a:t>Questionnaires</a:t>
            </a:r>
          </a:p>
        </p:txBody>
      </p:sp>
      <p:sp>
        <p:nvSpPr>
          <p:cNvPr id="10" name="TextBox 10"/>
          <p:cNvSpPr txBox="1"/>
          <p:nvPr/>
        </p:nvSpPr>
        <p:spPr>
          <a:xfrm>
            <a:off x="5465717" y="3530887"/>
            <a:ext cx="3708763" cy="656937"/>
          </a:xfrm>
          <a:prstGeom prst="rect">
            <a:avLst/>
          </a:prstGeom>
        </p:spPr>
        <p:txBody>
          <a:bodyPr lIns="0" tIns="0" rIns="0" bIns="0" rtlCol="0" anchor="t">
            <a:spAutoFit/>
          </a:bodyPr>
          <a:lstStyle/>
          <a:p>
            <a:pPr algn="ctr">
              <a:lnSpc>
                <a:spcPts val="5102"/>
              </a:lnSpc>
            </a:pPr>
            <a:r>
              <a:rPr lang="en-US" sz="3644" b="1">
                <a:solidFill>
                  <a:srgbClr val="000000"/>
                </a:solidFill>
                <a:latin typeface="Poppins Bold"/>
                <a:ea typeface="Poppins Bold"/>
                <a:cs typeface="Poppins Bold"/>
                <a:sym typeface="Poppins Bold"/>
              </a:rPr>
              <a:t>Interviews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grpSp>
        <p:nvGrpSpPr>
          <p:cNvPr id="2" name="Group 2"/>
          <p:cNvGrpSpPr/>
          <p:nvPr/>
        </p:nvGrpSpPr>
        <p:grpSpPr>
          <a:xfrm>
            <a:off x="609600" y="2892308"/>
            <a:ext cx="8534400" cy="1882943"/>
            <a:chOff x="0" y="0"/>
            <a:chExt cx="11379200" cy="2510590"/>
          </a:xfrm>
        </p:grpSpPr>
        <p:sp>
          <p:nvSpPr>
            <p:cNvPr id="3" name="Freeform 3"/>
            <p:cNvSpPr/>
            <p:nvPr/>
          </p:nvSpPr>
          <p:spPr>
            <a:xfrm>
              <a:off x="0" y="0"/>
              <a:ext cx="11379200" cy="2510590"/>
            </a:xfrm>
            <a:custGeom>
              <a:avLst/>
              <a:gdLst/>
              <a:ahLst/>
              <a:cxnLst/>
              <a:rect l="l" t="t" r="r" b="b"/>
              <a:pathLst>
                <a:path w="11379200" h="2510590">
                  <a:moveTo>
                    <a:pt x="0" y="0"/>
                  </a:moveTo>
                  <a:lnTo>
                    <a:pt x="11379200" y="0"/>
                  </a:lnTo>
                  <a:lnTo>
                    <a:pt x="11379200" y="2510590"/>
                  </a:lnTo>
                  <a:lnTo>
                    <a:pt x="0" y="2510590"/>
                  </a:lnTo>
                  <a:close/>
                </a:path>
              </a:pathLst>
            </a:custGeom>
            <a:solidFill>
              <a:srgbClr val="000000">
                <a:alpha val="0"/>
              </a:srgbClr>
            </a:solidFill>
          </p:spPr>
          <p:txBody>
            <a:bodyPr/>
            <a:lstStyle/>
            <a:p>
              <a:endParaRPr lang="en-GB"/>
            </a:p>
          </p:txBody>
        </p:sp>
        <p:sp>
          <p:nvSpPr>
            <p:cNvPr id="4" name="TextBox 4"/>
            <p:cNvSpPr txBox="1"/>
            <p:nvPr/>
          </p:nvSpPr>
          <p:spPr>
            <a:xfrm>
              <a:off x="0" y="-47625"/>
              <a:ext cx="11379200" cy="2558215"/>
            </a:xfrm>
            <a:prstGeom prst="rect">
              <a:avLst/>
            </a:prstGeom>
          </p:spPr>
          <p:txBody>
            <a:bodyPr lIns="0" tIns="0" rIns="0" bIns="0" rtlCol="0" anchor="ctr"/>
            <a:lstStyle/>
            <a:p>
              <a:pPr algn="ctr">
                <a:lnSpc>
                  <a:spcPts val="5632"/>
                </a:lnSpc>
              </a:pPr>
              <a:r>
                <a:rPr lang="en-US" sz="4693">
                  <a:solidFill>
                    <a:srgbClr val="74A8CB"/>
                  </a:solidFill>
                  <a:latin typeface="Poppins"/>
                  <a:ea typeface="Poppins"/>
                  <a:cs typeface="Poppins"/>
                  <a:sym typeface="Poppins"/>
                </a:rPr>
                <a:t> Method 1:</a:t>
              </a:r>
            </a:p>
            <a:p>
              <a:pPr algn="ctr">
                <a:lnSpc>
                  <a:spcPts val="5631"/>
                </a:lnSpc>
              </a:pPr>
              <a:r>
                <a:rPr lang="en-US" sz="4693">
                  <a:solidFill>
                    <a:srgbClr val="537B66"/>
                  </a:solidFill>
                  <a:latin typeface="Poppins"/>
                  <a:ea typeface="Poppins"/>
                  <a:cs typeface="Poppins"/>
                  <a:sym typeface="Poppins"/>
                </a:rPr>
                <a:t> </a:t>
              </a:r>
              <a:r>
                <a:rPr lang="en-US" sz="4693" b="1">
                  <a:solidFill>
                    <a:srgbClr val="537B66"/>
                  </a:solidFill>
                  <a:latin typeface="Poppins Bold"/>
                  <a:ea typeface="Poppins Bold"/>
                  <a:cs typeface="Poppins Bold"/>
                  <a:sym typeface="Poppins Bold"/>
                </a:rPr>
                <a:t>Questionnaires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EE"/>
        </a:solidFill>
        <a:effectLst/>
      </p:bgPr>
    </p:bg>
    <p:spTree>
      <p:nvGrpSpPr>
        <p:cNvPr id="1" name=""/>
        <p:cNvGrpSpPr/>
        <p:nvPr/>
      </p:nvGrpSpPr>
      <p:grpSpPr>
        <a:xfrm>
          <a:off x="0" y="0"/>
          <a:ext cx="0" cy="0"/>
          <a:chOff x="0" y="0"/>
          <a:chExt cx="0" cy="0"/>
        </a:xfrm>
      </p:grpSpPr>
      <p:grpSp>
        <p:nvGrpSpPr>
          <p:cNvPr id="2" name="Group 2"/>
          <p:cNvGrpSpPr/>
          <p:nvPr/>
        </p:nvGrpSpPr>
        <p:grpSpPr>
          <a:xfrm>
            <a:off x="2758731" y="1539790"/>
            <a:ext cx="706858" cy="798839"/>
            <a:chOff x="0" y="0"/>
            <a:chExt cx="6028679" cy="6813168"/>
          </a:xfrm>
        </p:grpSpPr>
        <p:sp>
          <p:nvSpPr>
            <p:cNvPr id="3" name="Freeform 3"/>
            <p:cNvSpPr/>
            <p:nvPr/>
          </p:nvSpPr>
          <p:spPr>
            <a:xfrm>
              <a:off x="12191" y="3275"/>
              <a:ext cx="6016257" cy="6815071"/>
            </a:xfrm>
            <a:custGeom>
              <a:avLst/>
              <a:gdLst/>
              <a:ahLst/>
              <a:cxnLst/>
              <a:rect l="l" t="t" r="r" b="b"/>
              <a:pathLst>
                <a:path w="6016257" h="6815071">
                  <a:moveTo>
                    <a:pt x="3181234" y="5407312"/>
                  </a:moveTo>
                  <a:lnTo>
                    <a:pt x="3313746" y="5439586"/>
                  </a:lnTo>
                  <a:cubicBezTo>
                    <a:pt x="3408379" y="5462636"/>
                    <a:pt x="3545107" y="5517531"/>
                    <a:pt x="3617178" y="5561416"/>
                  </a:cubicBezTo>
                  <a:lnTo>
                    <a:pt x="3682769" y="5601353"/>
                  </a:lnTo>
                  <a:cubicBezTo>
                    <a:pt x="3716963" y="5622174"/>
                    <a:pt x="3768217" y="5665473"/>
                    <a:pt x="3789844" y="5691809"/>
                  </a:cubicBezTo>
                  <a:lnTo>
                    <a:pt x="3871132" y="5790801"/>
                  </a:lnTo>
                  <a:cubicBezTo>
                    <a:pt x="3915695" y="5845069"/>
                    <a:pt x="3957544" y="5939701"/>
                    <a:pt x="3963759" y="6000256"/>
                  </a:cubicBezTo>
                  <a:lnTo>
                    <a:pt x="3972666" y="6087027"/>
                  </a:lnTo>
                  <a:cubicBezTo>
                    <a:pt x="3977550" y="6134608"/>
                    <a:pt x="3960110" y="6210825"/>
                    <a:pt x="3934051" y="6255781"/>
                  </a:cubicBezTo>
                  <a:lnTo>
                    <a:pt x="3870357" y="6365666"/>
                  </a:lnTo>
                  <a:cubicBezTo>
                    <a:pt x="3836611" y="6423887"/>
                    <a:pt x="3749685" y="6517954"/>
                    <a:pt x="3685476" y="6565739"/>
                  </a:cubicBezTo>
                  <a:lnTo>
                    <a:pt x="3614888" y="6618271"/>
                  </a:lnTo>
                  <a:cubicBezTo>
                    <a:pt x="3577973" y="6645743"/>
                    <a:pt x="3499206" y="6687964"/>
                    <a:pt x="3449771" y="6706777"/>
                  </a:cubicBezTo>
                  <a:lnTo>
                    <a:pt x="3380428" y="6733166"/>
                  </a:lnTo>
                  <a:cubicBezTo>
                    <a:pt x="3344994" y="6746650"/>
                    <a:pt x="3272510" y="6765960"/>
                    <a:pt x="3232197" y="6772655"/>
                  </a:cubicBezTo>
                  <a:lnTo>
                    <a:pt x="3111308" y="6792730"/>
                  </a:lnTo>
                  <a:cubicBezTo>
                    <a:pt x="3050657" y="6802802"/>
                    <a:pt x="2927982" y="6815072"/>
                    <a:pt x="2865116" y="6815072"/>
                  </a:cubicBezTo>
                  <a:lnTo>
                    <a:pt x="2728909" y="6815072"/>
                  </a:lnTo>
                  <a:cubicBezTo>
                    <a:pt x="2689543" y="6815072"/>
                    <a:pt x="2650248" y="6811723"/>
                    <a:pt x="2611449" y="6805063"/>
                  </a:cubicBezTo>
                  <a:lnTo>
                    <a:pt x="2553146" y="6795054"/>
                  </a:lnTo>
                  <a:cubicBezTo>
                    <a:pt x="2495144" y="6786225"/>
                    <a:pt x="2383509" y="6759692"/>
                    <a:pt x="2331022" y="6742260"/>
                  </a:cubicBezTo>
                  <a:lnTo>
                    <a:pt x="2223447" y="6706531"/>
                  </a:lnTo>
                  <a:cubicBezTo>
                    <a:pt x="2166224" y="6687526"/>
                    <a:pt x="2078104" y="6644522"/>
                    <a:pt x="2035182" y="6614652"/>
                  </a:cubicBezTo>
                  <a:lnTo>
                    <a:pt x="1973496" y="6571727"/>
                  </a:lnTo>
                  <a:cubicBezTo>
                    <a:pt x="1940408" y="6548701"/>
                    <a:pt x="1896799" y="6503991"/>
                    <a:pt x="1879428" y="6475281"/>
                  </a:cubicBezTo>
                  <a:lnTo>
                    <a:pt x="1778296" y="6308138"/>
                  </a:lnTo>
                  <a:cubicBezTo>
                    <a:pt x="1740761" y="6246104"/>
                    <a:pt x="1707751" y="6133407"/>
                    <a:pt x="1707751" y="6067296"/>
                  </a:cubicBezTo>
                  <a:lnTo>
                    <a:pt x="1707751" y="6005170"/>
                  </a:lnTo>
                  <a:cubicBezTo>
                    <a:pt x="1707751" y="5972327"/>
                    <a:pt x="1723926" y="5915469"/>
                    <a:pt x="1742068" y="5884538"/>
                  </a:cubicBezTo>
                  <a:lnTo>
                    <a:pt x="1797789" y="5789540"/>
                  </a:lnTo>
                  <a:cubicBezTo>
                    <a:pt x="1828216" y="5737664"/>
                    <a:pt x="1904094" y="5660661"/>
                    <a:pt x="1964950" y="5619900"/>
                  </a:cubicBezTo>
                  <a:lnTo>
                    <a:pt x="2054987" y="5559595"/>
                  </a:lnTo>
                  <a:cubicBezTo>
                    <a:pt x="2104913" y="5526156"/>
                    <a:pt x="2199655" y="5484737"/>
                    <a:pt x="2267652" y="5466623"/>
                  </a:cubicBezTo>
                  <a:lnTo>
                    <a:pt x="2441452" y="5420324"/>
                  </a:lnTo>
                  <a:cubicBezTo>
                    <a:pt x="2477630" y="5410686"/>
                    <a:pt x="2506182" y="5382911"/>
                    <a:pt x="2516813" y="5347012"/>
                  </a:cubicBezTo>
                  <a:cubicBezTo>
                    <a:pt x="2527444" y="5311114"/>
                    <a:pt x="2518621" y="5272270"/>
                    <a:pt x="2493525" y="5244486"/>
                  </a:cubicBezTo>
                  <a:lnTo>
                    <a:pt x="2222991" y="4944984"/>
                  </a:lnTo>
                  <a:cubicBezTo>
                    <a:pt x="2076275" y="4782557"/>
                    <a:pt x="1970115" y="4530900"/>
                    <a:pt x="1970115" y="4345526"/>
                  </a:cubicBezTo>
                  <a:lnTo>
                    <a:pt x="1970115" y="4185774"/>
                  </a:lnTo>
                  <a:cubicBezTo>
                    <a:pt x="1970115" y="4106139"/>
                    <a:pt x="2003601" y="3948543"/>
                    <a:pt x="2036885" y="3871531"/>
                  </a:cubicBezTo>
                  <a:lnTo>
                    <a:pt x="2076379" y="3780149"/>
                  </a:lnTo>
                  <a:cubicBezTo>
                    <a:pt x="2094978" y="3737114"/>
                    <a:pt x="2150832" y="3643535"/>
                    <a:pt x="2181950" y="3603270"/>
                  </a:cubicBezTo>
                  <a:lnTo>
                    <a:pt x="2265518" y="3495142"/>
                  </a:lnTo>
                  <a:cubicBezTo>
                    <a:pt x="2305198" y="3443801"/>
                    <a:pt x="2410037" y="3336406"/>
                    <a:pt x="2465147" y="3290648"/>
                  </a:cubicBezTo>
                  <a:lnTo>
                    <a:pt x="2567449" y="3205705"/>
                  </a:lnTo>
                  <a:cubicBezTo>
                    <a:pt x="2615465" y="3165837"/>
                    <a:pt x="2736307" y="3082263"/>
                    <a:pt x="2795173" y="3048212"/>
                  </a:cubicBezTo>
                  <a:lnTo>
                    <a:pt x="3621841" y="2570027"/>
                  </a:lnTo>
                  <a:cubicBezTo>
                    <a:pt x="3726904" y="2509253"/>
                    <a:pt x="3917423" y="2369459"/>
                    <a:pt x="3996148" y="2295377"/>
                  </a:cubicBezTo>
                  <a:lnTo>
                    <a:pt x="4076314" y="2219939"/>
                  </a:lnTo>
                  <a:cubicBezTo>
                    <a:pt x="4118319" y="2180412"/>
                    <a:pt x="4173519" y="2103003"/>
                    <a:pt x="4192273" y="2057330"/>
                  </a:cubicBezTo>
                  <a:lnTo>
                    <a:pt x="4218105" y="1994414"/>
                  </a:lnTo>
                  <a:cubicBezTo>
                    <a:pt x="4230866" y="1963332"/>
                    <a:pt x="4243937" y="1898684"/>
                    <a:pt x="4243937" y="1866645"/>
                  </a:cubicBezTo>
                  <a:lnTo>
                    <a:pt x="4243937" y="1757070"/>
                  </a:lnTo>
                  <a:cubicBezTo>
                    <a:pt x="4243937" y="1702938"/>
                    <a:pt x="4221852" y="1593707"/>
                    <a:pt x="4200290" y="1541190"/>
                  </a:cubicBezTo>
                  <a:lnTo>
                    <a:pt x="4163727" y="1452138"/>
                  </a:lnTo>
                  <a:cubicBezTo>
                    <a:pt x="4145520" y="1407795"/>
                    <a:pt x="4090907" y="1323571"/>
                    <a:pt x="4054451" y="1283615"/>
                  </a:cubicBezTo>
                  <a:lnTo>
                    <a:pt x="4018013" y="1243677"/>
                  </a:lnTo>
                  <a:cubicBezTo>
                    <a:pt x="3999572" y="1223467"/>
                    <a:pt x="3955363" y="1187781"/>
                    <a:pt x="3928516" y="1171433"/>
                  </a:cubicBezTo>
                  <a:lnTo>
                    <a:pt x="3867590" y="1134336"/>
                  </a:lnTo>
                  <a:cubicBezTo>
                    <a:pt x="3837491" y="1116009"/>
                    <a:pt x="3769279" y="1083580"/>
                    <a:pt x="3732779" y="1070245"/>
                  </a:cubicBezTo>
                  <a:lnTo>
                    <a:pt x="3606139" y="1023979"/>
                  </a:lnTo>
                  <a:cubicBezTo>
                    <a:pt x="3560623" y="1007351"/>
                    <a:pt x="3464155" y="981866"/>
                    <a:pt x="3413117" y="972986"/>
                  </a:cubicBezTo>
                  <a:lnTo>
                    <a:pt x="3362102" y="964111"/>
                  </a:lnTo>
                  <a:cubicBezTo>
                    <a:pt x="3328155" y="958206"/>
                    <a:pt x="3293762" y="955236"/>
                    <a:pt x="3259306" y="955236"/>
                  </a:cubicBezTo>
                  <a:lnTo>
                    <a:pt x="2981699" y="955236"/>
                  </a:lnTo>
                  <a:cubicBezTo>
                    <a:pt x="2898321" y="955236"/>
                    <a:pt x="2735618" y="968503"/>
                    <a:pt x="2655177" y="981861"/>
                  </a:cubicBezTo>
                  <a:lnTo>
                    <a:pt x="2575010" y="995174"/>
                  </a:lnTo>
                  <a:cubicBezTo>
                    <a:pt x="2534044" y="1001977"/>
                    <a:pt x="2460387" y="1021600"/>
                    <a:pt x="2424379" y="1035302"/>
                  </a:cubicBezTo>
                  <a:lnTo>
                    <a:pt x="2343005" y="1066270"/>
                  </a:lnTo>
                  <a:cubicBezTo>
                    <a:pt x="2303345" y="1081363"/>
                    <a:pt x="2226846" y="1118417"/>
                    <a:pt x="2193776" y="1138554"/>
                  </a:cubicBezTo>
                  <a:lnTo>
                    <a:pt x="2111097" y="1188897"/>
                  </a:lnTo>
                  <a:cubicBezTo>
                    <a:pt x="2069032" y="1214510"/>
                    <a:pt x="2000915" y="1269942"/>
                    <a:pt x="1972428" y="1301742"/>
                  </a:cubicBezTo>
                  <a:lnTo>
                    <a:pt x="1912968" y="1368117"/>
                  </a:lnTo>
                  <a:cubicBezTo>
                    <a:pt x="1883729" y="1400757"/>
                    <a:pt x="1837247" y="1471622"/>
                    <a:pt x="1821515" y="1507546"/>
                  </a:cubicBezTo>
                  <a:lnTo>
                    <a:pt x="1779209" y="1604146"/>
                  </a:lnTo>
                  <a:cubicBezTo>
                    <a:pt x="1759037" y="1650204"/>
                    <a:pt x="1731543" y="1752951"/>
                    <a:pt x="1726661" y="1800526"/>
                  </a:cubicBezTo>
                  <a:lnTo>
                    <a:pt x="1717206" y="1892637"/>
                  </a:lnTo>
                  <a:cubicBezTo>
                    <a:pt x="1711753" y="1945764"/>
                    <a:pt x="1668635" y="1987130"/>
                    <a:pt x="1615327" y="1990376"/>
                  </a:cubicBezTo>
                  <a:lnTo>
                    <a:pt x="1482302" y="1998476"/>
                  </a:lnTo>
                  <a:cubicBezTo>
                    <a:pt x="1438363" y="2001151"/>
                    <a:pt x="1394267" y="1999526"/>
                    <a:pt x="1350644" y="1993623"/>
                  </a:cubicBezTo>
                  <a:lnTo>
                    <a:pt x="1285053" y="1984748"/>
                  </a:lnTo>
                  <a:cubicBezTo>
                    <a:pt x="1222758" y="1976319"/>
                    <a:pt x="1083327" y="1965897"/>
                    <a:pt x="1019533" y="1964901"/>
                  </a:cubicBezTo>
                  <a:lnTo>
                    <a:pt x="79504" y="1950225"/>
                  </a:lnTo>
                  <a:cubicBezTo>
                    <a:pt x="43701" y="1949666"/>
                    <a:pt x="13844" y="1922686"/>
                    <a:pt x="9672" y="1887122"/>
                  </a:cubicBezTo>
                  <a:lnTo>
                    <a:pt x="2385" y="1824997"/>
                  </a:lnTo>
                  <a:cubicBezTo>
                    <a:pt x="-4770" y="1764000"/>
                    <a:pt x="4931" y="1638191"/>
                    <a:pt x="21442" y="1577872"/>
                  </a:cubicBezTo>
                  <a:lnTo>
                    <a:pt x="48353" y="1479557"/>
                  </a:lnTo>
                  <a:cubicBezTo>
                    <a:pt x="60763" y="1434218"/>
                    <a:pt x="103156" y="1330290"/>
                    <a:pt x="127028" y="1286685"/>
                  </a:cubicBezTo>
                  <a:lnTo>
                    <a:pt x="188600" y="1174211"/>
                  </a:lnTo>
                  <a:cubicBezTo>
                    <a:pt x="216650" y="1122972"/>
                    <a:pt x="297581" y="1004005"/>
                    <a:pt x="337250" y="955696"/>
                  </a:cubicBezTo>
                  <a:lnTo>
                    <a:pt x="410317" y="866715"/>
                  </a:lnTo>
                  <a:cubicBezTo>
                    <a:pt x="444655" y="824900"/>
                    <a:pt x="535348" y="735548"/>
                    <a:pt x="581416" y="698147"/>
                  </a:cubicBezTo>
                  <a:lnTo>
                    <a:pt x="663583" y="631439"/>
                  </a:lnTo>
                  <a:cubicBezTo>
                    <a:pt x="701015" y="601050"/>
                    <a:pt x="798469" y="532631"/>
                    <a:pt x="842584" y="505770"/>
                  </a:cubicBezTo>
                  <a:lnTo>
                    <a:pt x="939924" y="446500"/>
                  </a:lnTo>
                  <a:cubicBezTo>
                    <a:pt x="987366" y="417613"/>
                    <a:pt x="1097107" y="364456"/>
                    <a:pt x="1154001" y="342805"/>
                  </a:cubicBezTo>
                  <a:lnTo>
                    <a:pt x="1425518" y="239477"/>
                  </a:lnTo>
                  <a:cubicBezTo>
                    <a:pt x="1463904" y="224868"/>
                    <a:pt x="1548200" y="200694"/>
                    <a:pt x="1591144" y="191977"/>
                  </a:cubicBezTo>
                  <a:lnTo>
                    <a:pt x="1656090" y="178796"/>
                  </a:lnTo>
                  <a:cubicBezTo>
                    <a:pt x="1670650" y="175841"/>
                    <a:pt x="1683747" y="167959"/>
                    <a:pt x="1693175" y="156477"/>
                  </a:cubicBezTo>
                  <a:lnTo>
                    <a:pt x="1693175" y="156477"/>
                  </a:lnTo>
                  <a:cubicBezTo>
                    <a:pt x="1702559" y="145049"/>
                    <a:pt x="1715839" y="137496"/>
                    <a:pt x="1730458" y="135270"/>
                  </a:cubicBezTo>
                  <a:lnTo>
                    <a:pt x="2151292" y="71209"/>
                  </a:lnTo>
                  <a:cubicBezTo>
                    <a:pt x="2267217" y="53563"/>
                    <a:pt x="2550990" y="22510"/>
                    <a:pt x="2669752" y="14475"/>
                  </a:cubicBezTo>
                  <a:lnTo>
                    <a:pt x="2800935" y="5600"/>
                  </a:lnTo>
                  <a:cubicBezTo>
                    <a:pt x="2861511" y="1502"/>
                    <a:pt x="3003075" y="-1217"/>
                    <a:pt x="3063957" y="548"/>
                  </a:cubicBezTo>
                  <a:lnTo>
                    <a:pt x="3304128" y="7512"/>
                  </a:lnTo>
                  <a:cubicBezTo>
                    <a:pt x="3415187" y="10731"/>
                    <a:pt x="3670785" y="30689"/>
                    <a:pt x="3779585" y="44636"/>
                  </a:cubicBezTo>
                  <a:lnTo>
                    <a:pt x="3938882" y="65056"/>
                  </a:lnTo>
                  <a:cubicBezTo>
                    <a:pt x="4014408" y="74738"/>
                    <a:pt x="4177077" y="105704"/>
                    <a:pt x="4248211" y="123941"/>
                  </a:cubicBezTo>
                  <a:lnTo>
                    <a:pt x="4450134" y="175709"/>
                  </a:lnTo>
                  <a:cubicBezTo>
                    <a:pt x="4545754" y="200224"/>
                    <a:pt x="4748029" y="266435"/>
                    <a:pt x="4834354" y="301477"/>
                  </a:cubicBezTo>
                  <a:lnTo>
                    <a:pt x="4961843" y="353229"/>
                  </a:lnTo>
                  <a:cubicBezTo>
                    <a:pt x="5024334" y="378595"/>
                    <a:pt x="5142487" y="439835"/>
                    <a:pt x="5193592" y="473347"/>
                  </a:cubicBezTo>
                  <a:lnTo>
                    <a:pt x="5338985" y="568686"/>
                  </a:lnTo>
                  <a:cubicBezTo>
                    <a:pt x="5399843" y="608592"/>
                    <a:pt x="5522316" y="705164"/>
                    <a:pt x="5570333" y="751109"/>
                  </a:cubicBezTo>
                  <a:lnTo>
                    <a:pt x="5621348" y="799922"/>
                  </a:lnTo>
                  <a:cubicBezTo>
                    <a:pt x="5645857" y="823373"/>
                    <a:pt x="5689699" y="876883"/>
                    <a:pt x="5705727" y="902910"/>
                  </a:cubicBezTo>
                  <a:lnTo>
                    <a:pt x="5831223" y="1106680"/>
                  </a:lnTo>
                  <a:cubicBezTo>
                    <a:pt x="5881023" y="1187540"/>
                    <a:pt x="5957415" y="1366840"/>
                    <a:pt x="5978455" y="1452242"/>
                  </a:cubicBezTo>
                  <a:lnTo>
                    <a:pt x="6000318" y="1540993"/>
                  </a:lnTo>
                  <a:cubicBezTo>
                    <a:pt x="6010710" y="1583181"/>
                    <a:pt x="6018851" y="1676779"/>
                    <a:pt x="6015488" y="1719395"/>
                  </a:cubicBezTo>
                  <a:lnTo>
                    <a:pt x="6002506" y="1893307"/>
                  </a:lnTo>
                  <a:cubicBezTo>
                    <a:pt x="5998104" y="1952283"/>
                    <a:pt x="5969618" y="2086773"/>
                    <a:pt x="5949302" y="2144500"/>
                  </a:cubicBezTo>
                  <a:lnTo>
                    <a:pt x="5927439" y="2206626"/>
                  </a:lnTo>
                  <a:cubicBezTo>
                    <a:pt x="5917563" y="2234691"/>
                    <a:pt x="5886334" y="2301556"/>
                    <a:pt x="5870480" y="2328586"/>
                  </a:cubicBezTo>
                  <a:lnTo>
                    <a:pt x="5815149" y="2422921"/>
                  </a:lnTo>
                  <a:cubicBezTo>
                    <a:pt x="5789475" y="2466691"/>
                    <a:pt x="5716994" y="2564190"/>
                    <a:pt x="5679924" y="2604819"/>
                  </a:cubicBezTo>
                  <a:lnTo>
                    <a:pt x="5574113" y="2720789"/>
                  </a:lnTo>
                  <a:cubicBezTo>
                    <a:pt x="5522699" y="2777139"/>
                    <a:pt x="5393614" y="2887586"/>
                    <a:pt x="5323022" y="2935626"/>
                  </a:cubicBezTo>
                  <a:lnTo>
                    <a:pt x="5147873" y="3054819"/>
                  </a:lnTo>
                  <a:cubicBezTo>
                    <a:pt x="5071670" y="3106678"/>
                    <a:pt x="4864363" y="3235737"/>
                    <a:pt x="4780903" y="3283276"/>
                  </a:cubicBezTo>
                  <a:lnTo>
                    <a:pt x="4198957" y="3614759"/>
                  </a:lnTo>
                  <a:cubicBezTo>
                    <a:pt x="4136534" y="3650316"/>
                    <a:pt x="4016016" y="3734880"/>
                    <a:pt x="3966996" y="3777519"/>
                  </a:cubicBezTo>
                  <a:lnTo>
                    <a:pt x="3915981" y="3821895"/>
                  </a:lnTo>
                  <a:cubicBezTo>
                    <a:pt x="3890244" y="3844282"/>
                    <a:pt x="3850405" y="3891603"/>
                    <a:pt x="3835578" y="3917397"/>
                  </a:cubicBezTo>
                  <a:lnTo>
                    <a:pt x="3748242" y="4069335"/>
                  </a:lnTo>
                  <a:cubicBezTo>
                    <a:pt x="3704624" y="4145217"/>
                    <a:pt x="3650756" y="4301619"/>
                    <a:pt x="3640629" y="4381777"/>
                  </a:cubicBezTo>
                  <a:lnTo>
                    <a:pt x="3621615" y="4532279"/>
                  </a:lnTo>
                  <a:cubicBezTo>
                    <a:pt x="3611348" y="4613552"/>
                    <a:pt x="3552660" y="4745199"/>
                    <a:pt x="3494029" y="4818479"/>
                  </a:cubicBezTo>
                  <a:lnTo>
                    <a:pt x="3133929" y="5268545"/>
                  </a:lnTo>
                  <a:cubicBezTo>
                    <a:pt x="3115374" y="5291734"/>
                    <a:pt x="3109943" y="5322791"/>
                    <a:pt x="3119526" y="5350902"/>
                  </a:cubicBezTo>
                  <a:cubicBezTo>
                    <a:pt x="3129109" y="5379012"/>
                    <a:pt x="3152379" y="5400284"/>
                    <a:pt x="3181234" y="5407312"/>
                  </a:cubicBezTo>
                  <a:close/>
                </a:path>
              </a:pathLst>
            </a:custGeom>
            <a:solidFill>
              <a:srgbClr val="8B2722"/>
            </a:solidFill>
            <a:ln cap="sq">
              <a:noFill/>
              <a:prstDash val="solid"/>
              <a:miter/>
            </a:ln>
          </p:spPr>
          <p:txBody>
            <a:bodyPr/>
            <a:lstStyle/>
            <a:p>
              <a:endParaRPr lang="en-GB"/>
            </a:p>
          </p:txBody>
        </p:sp>
        <p:sp>
          <p:nvSpPr>
            <p:cNvPr id="4" name="TextBox 4"/>
            <p:cNvSpPr txBox="1"/>
            <p:nvPr/>
          </p:nvSpPr>
          <p:spPr>
            <a:xfrm>
              <a:off x="0" y="0"/>
              <a:ext cx="6028679" cy="6813168"/>
            </a:xfrm>
            <a:prstGeom prst="rect">
              <a:avLst/>
            </a:prstGeom>
          </p:spPr>
          <p:txBody>
            <a:bodyPr lIns="50800" tIns="50800" rIns="50800" bIns="50800" rtlCol="0" anchor="ctr"/>
            <a:lstStyle/>
            <a:p>
              <a:pPr algn="ctr">
                <a:lnSpc>
                  <a:spcPts val="3362"/>
                </a:lnSpc>
              </a:pPr>
              <a:endParaRPr/>
            </a:p>
          </p:txBody>
        </p:sp>
      </p:grpSp>
      <p:sp>
        <p:nvSpPr>
          <p:cNvPr id="5" name="TextBox 5"/>
          <p:cNvSpPr txBox="1"/>
          <p:nvPr/>
        </p:nvSpPr>
        <p:spPr>
          <a:xfrm>
            <a:off x="646191" y="2652954"/>
            <a:ext cx="3370308" cy="4870790"/>
          </a:xfrm>
          <a:prstGeom prst="rect">
            <a:avLst/>
          </a:prstGeom>
        </p:spPr>
        <p:txBody>
          <a:bodyPr lIns="0" tIns="0" rIns="0" bIns="0" rtlCol="0" anchor="t">
            <a:spAutoFit/>
          </a:bodyPr>
          <a:lstStyle/>
          <a:p>
            <a:pPr algn="l">
              <a:lnSpc>
                <a:spcPts val="2124"/>
              </a:lnSpc>
              <a:spcBef>
                <a:spcPct val="0"/>
              </a:spcBef>
            </a:pPr>
            <a:endParaRPr/>
          </a:p>
          <a:p>
            <a:pPr algn="l">
              <a:lnSpc>
                <a:spcPts val="2006"/>
              </a:lnSpc>
              <a:spcBef>
                <a:spcPct val="0"/>
              </a:spcBef>
            </a:pPr>
            <a:r>
              <a:rPr lang="en-US" sz="1671">
                <a:solidFill>
                  <a:srgbClr val="000000"/>
                </a:solidFill>
                <a:latin typeface="Poppins"/>
                <a:ea typeface="Poppins"/>
                <a:cs typeface="Poppins"/>
                <a:sym typeface="Poppins"/>
              </a:rPr>
              <a:t> A handy method in trying to </a:t>
            </a:r>
            <a:r>
              <a:rPr lang="en-US" sz="1671" b="1">
                <a:solidFill>
                  <a:srgbClr val="000000"/>
                </a:solidFill>
                <a:latin typeface="Poppins Bold"/>
                <a:ea typeface="Poppins Bold"/>
                <a:cs typeface="Poppins Bold"/>
                <a:sym typeface="Poppins Bold"/>
              </a:rPr>
              <a:t>cover large segments</a:t>
            </a:r>
            <a:r>
              <a:rPr lang="en-US" sz="1671">
                <a:solidFill>
                  <a:srgbClr val="000000"/>
                </a:solidFill>
                <a:latin typeface="Poppins"/>
                <a:ea typeface="Poppins"/>
                <a:cs typeface="Poppins"/>
                <a:sym typeface="Poppins"/>
              </a:rPr>
              <a:t> of the population, allowing us to get insight from many different perspectives about travel planning.</a:t>
            </a:r>
          </a:p>
          <a:p>
            <a:pPr algn="l">
              <a:lnSpc>
                <a:spcPts val="2124"/>
              </a:lnSpc>
              <a:spcBef>
                <a:spcPct val="0"/>
              </a:spcBef>
            </a:pPr>
            <a:endParaRPr lang="en-US" sz="1671">
              <a:solidFill>
                <a:srgbClr val="000000"/>
              </a:solidFill>
              <a:latin typeface="Poppins"/>
              <a:ea typeface="Poppins"/>
              <a:cs typeface="Poppins"/>
              <a:sym typeface="Poppins"/>
            </a:endParaRPr>
          </a:p>
          <a:p>
            <a:pPr algn="l">
              <a:lnSpc>
                <a:spcPts val="2006"/>
              </a:lnSpc>
              <a:spcBef>
                <a:spcPct val="0"/>
              </a:spcBef>
            </a:pPr>
            <a:endParaRPr lang="en-US" sz="1671">
              <a:solidFill>
                <a:srgbClr val="000000"/>
              </a:solidFill>
              <a:latin typeface="Poppins"/>
              <a:ea typeface="Poppins"/>
              <a:cs typeface="Poppins"/>
              <a:sym typeface="Poppins"/>
            </a:endParaRPr>
          </a:p>
          <a:p>
            <a:pPr algn="l">
              <a:lnSpc>
                <a:spcPts val="2006"/>
              </a:lnSpc>
              <a:spcBef>
                <a:spcPct val="0"/>
              </a:spcBef>
            </a:pPr>
            <a:r>
              <a:rPr lang="en-US" sz="1671">
                <a:solidFill>
                  <a:srgbClr val="000000"/>
                </a:solidFill>
                <a:latin typeface="Poppins"/>
                <a:ea typeface="Poppins"/>
                <a:cs typeface="Poppins"/>
                <a:sym typeface="Poppins"/>
              </a:rPr>
              <a:t>Through quantitative analysis of the results,we can identifying common patterns and values that we can integrate into our app.</a:t>
            </a:r>
          </a:p>
          <a:p>
            <a:pPr algn="l">
              <a:lnSpc>
                <a:spcPts val="2006"/>
              </a:lnSpc>
              <a:spcBef>
                <a:spcPct val="0"/>
              </a:spcBef>
            </a:pPr>
            <a:endParaRPr lang="en-US" sz="1671">
              <a:solidFill>
                <a:srgbClr val="000000"/>
              </a:solidFill>
              <a:latin typeface="Poppins"/>
              <a:ea typeface="Poppins"/>
              <a:cs typeface="Poppins"/>
              <a:sym typeface="Poppins"/>
            </a:endParaRPr>
          </a:p>
          <a:p>
            <a:pPr algn="l">
              <a:lnSpc>
                <a:spcPts val="2006"/>
              </a:lnSpc>
              <a:spcBef>
                <a:spcPct val="0"/>
              </a:spcBef>
            </a:pPr>
            <a:endParaRPr lang="en-US" sz="1671">
              <a:solidFill>
                <a:srgbClr val="000000"/>
              </a:solidFill>
              <a:latin typeface="Poppins"/>
              <a:ea typeface="Poppins"/>
              <a:cs typeface="Poppins"/>
              <a:sym typeface="Poppins"/>
            </a:endParaRPr>
          </a:p>
          <a:p>
            <a:pPr algn="l">
              <a:lnSpc>
                <a:spcPts val="2124"/>
              </a:lnSpc>
              <a:spcBef>
                <a:spcPct val="0"/>
              </a:spcBef>
            </a:pPr>
            <a:endParaRPr lang="en-US" sz="1671">
              <a:solidFill>
                <a:srgbClr val="000000"/>
              </a:solidFill>
              <a:latin typeface="Poppins"/>
              <a:ea typeface="Poppins"/>
              <a:cs typeface="Poppins"/>
              <a:sym typeface="Poppins"/>
            </a:endParaRPr>
          </a:p>
          <a:p>
            <a:pPr algn="l">
              <a:lnSpc>
                <a:spcPts val="2124"/>
              </a:lnSpc>
              <a:spcBef>
                <a:spcPct val="0"/>
              </a:spcBef>
            </a:pPr>
            <a:endParaRPr lang="en-US" sz="1671">
              <a:solidFill>
                <a:srgbClr val="000000"/>
              </a:solidFill>
              <a:latin typeface="Poppins"/>
              <a:ea typeface="Poppins"/>
              <a:cs typeface="Poppins"/>
              <a:sym typeface="Poppins"/>
            </a:endParaRPr>
          </a:p>
          <a:p>
            <a:pPr algn="l">
              <a:lnSpc>
                <a:spcPts val="2124"/>
              </a:lnSpc>
              <a:spcBef>
                <a:spcPct val="0"/>
              </a:spcBef>
            </a:pPr>
            <a:r>
              <a:rPr lang="en-US" sz="1770">
                <a:solidFill>
                  <a:srgbClr val="000000"/>
                </a:solidFill>
                <a:latin typeface="Poppins"/>
                <a:ea typeface="Poppins"/>
                <a:cs typeface="Poppins"/>
                <a:sym typeface="Poppins"/>
              </a:rPr>
              <a:t> </a:t>
            </a:r>
          </a:p>
        </p:txBody>
      </p:sp>
      <p:sp>
        <p:nvSpPr>
          <p:cNvPr id="6" name="TextBox 6"/>
          <p:cNvSpPr txBox="1"/>
          <p:nvPr/>
        </p:nvSpPr>
        <p:spPr>
          <a:xfrm>
            <a:off x="5346142" y="2979166"/>
            <a:ext cx="3675938" cy="3848100"/>
          </a:xfrm>
          <a:prstGeom prst="rect">
            <a:avLst/>
          </a:prstGeom>
        </p:spPr>
        <p:txBody>
          <a:bodyPr lIns="0" tIns="0" rIns="0" bIns="0" rtlCol="0" anchor="t">
            <a:spAutoFit/>
          </a:bodyPr>
          <a:lstStyle/>
          <a:p>
            <a:pPr algn="l">
              <a:lnSpc>
                <a:spcPts val="2040"/>
              </a:lnSpc>
              <a:spcBef>
                <a:spcPct val="0"/>
              </a:spcBef>
            </a:pPr>
            <a:r>
              <a:rPr lang="en-US" sz="1700">
                <a:solidFill>
                  <a:srgbClr val="000000"/>
                </a:solidFill>
                <a:latin typeface="Poppins"/>
                <a:ea typeface="Poppins"/>
                <a:cs typeface="Poppins"/>
                <a:sym typeface="Poppins"/>
              </a:rPr>
              <a:t>Participants were informed about the study’s purpose and anonymity was assured before questionnaire access.</a:t>
            </a:r>
          </a:p>
          <a:p>
            <a:pPr algn="l">
              <a:lnSpc>
                <a:spcPts val="2040"/>
              </a:lnSpc>
              <a:spcBef>
                <a:spcPct val="0"/>
              </a:spcBef>
            </a:pPr>
            <a:endParaRPr lang="en-US" sz="1700">
              <a:solidFill>
                <a:srgbClr val="000000"/>
              </a:solidFill>
              <a:latin typeface="Poppins"/>
              <a:ea typeface="Poppins"/>
              <a:cs typeface="Poppins"/>
              <a:sym typeface="Poppins"/>
            </a:endParaRPr>
          </a:p>
          <a:p>
            <a:pPr algn="l">
              <a:lnSpc>
                <a:spcPts val="2040"/>
              </a:lnSpc>
              <a:spcBef>
                <a:spcPct val="0"/>
              </a:spcBef>
            </a:pPr>
            <a:r>
              <a:rPr lang="en-US" sz="1700" b="1">
                <a:solidFill>
                  <a:srgbClr val="000000"/>
                </a:solidFill>
                <a:latin typeface="Poppins Bold"/>
                <a:ea typeface="Poppins Bold"/>
                <a:cs typeface="Poppins Bold"/>
                <a:sym typeface="Poppins Bold"/>
              </a:rPr>
              <a:t>Participant Selection</a:t>
            </a:r>
            <a:r>
              <a:rPr lang="en-US" sz="1700">
                <a:solidFill>
                  <a:srgbClr val="000000"/>
                </a:solidFill>
                <a:latin typeface="Poppins"/>
                <a:ea typeface="Poppins"/>
                <a:cs typeface="Poppins"/>
                <a:sym typeface="Poppins"/>
              </a:rPr>
              <a:t>: It was sent family members, friends covering various ages and cultures.</a:t>
            </a:r>
          </a:p>
          <a:p>
            <a:pPr algn="l">
              <a:lnSpc>
                <a:spcPts val="2040"/>
              </a:lnSpc>
              <a:spcBef>
                <a:spcPct val="0"/>
              </a:spcBef>
            </a:pPr>
            <a:endParaRPr lang="en-US" sz="1700">
              <a:solidFill>
                <a:srgbClr val="000000"/>
              </a:solidFill>
              <a:latin typeface="Poppins"/>
              <a:ea typeface="Poppins"/>
              <a:cs typeface="Poppins"/>
              <a:sym typeface="Poppins"/>
            </a:endParaRPr>
          </a:p>
          <a:p>
            <a:pPr algn="l">
              <a:lnSpc>
                <a:spcPts val="2040"/>
              </a:lnSpc>
              <a:spcBef>
                <a:spcPct val="0"/>
              </a:spcBef>
            </a:pPr>
            <a:r>
              <a:rPr lang="en-US" sz="1700">
                <a:solidFill>
                  <a:srgbClr val="000000"/>
                </a:solidFill>
                <a:latin typeface="Poppins"/>
                <a:ea typeface="Poppins"/>
                <a:cs typeface="Poppins"/>
                <a:sym typeface="Poppins"/>
              </a:rPr>
              <a:t>Helped us capture the most challenging aspects of trip planning, navigation habits, number of apps as well as feature preferences.</a:t>
            </a:r>
          </a:p>
          <a:p>
            <a:pPr algn="l">
              <a:lnSpc>
                <a:spcPts val="1789"/>
              </a:lnSpc>
              <a:spcBef>
                <a:spcPct val="0"/>
              </a:spcBef>
            </a:pPr>
            <a:endParaRPr lang="en-US" sz="1700">
              <a:solidFill>
                <a:srgbClr val="000000"/>
              </a:solidFill>
              <a:latin typeface="Poppins"/>
              <a:ea typeface="Poppins"/>
              <a:cs typeface="Poppins"/>
              <a:sym typeface="Poppins"/>
            </a:endParaRPr>
          </a:p>
        </p:txBody>
      </p:sp>
      <p:sp>
        <p:nvSpPr>
          <p:cNvPr id="7" name="TextBox 7"/>
          <p:cNvSpPr txBox="1"/>
          <p:nvPr/>
        </p:nvSpPr>
        <p:spPr>
          <a:xfrm>
            <a:off x="589083" y="1405179"/>
            <a:ext cx="1817191" cy="933450"/>
          </a:xfrm>
          <a:prstGeom prst="rect">
            <a:avLst/>
          </a:prstGeom>
        </p:spPr>
        <p:txBody>
          <a:bodyPr lIns="0" tIns="0" rIns="0" bIns="0" rtlCol="0" anchor="t">
            <a:spAutoFit/>
          </a:bodyPr>
          <a:lstStyle/>
          <a:p>
            <a:pPr algn="l">
              <a:lnSpc>
                <a:spcPts val="6996"/>
              </a:lnSpc>
              <a:spcBef>
                <a:spcPct val="0"/>
              </a:spcBef>
            </a:pPr>
            <a:r>
              <a:rPr lang="en-US" sz="5830" b="1">
                <a:solidFill>
                  <a:srgbClr val="933121"/>
                </a:solidFill>
                <a:latin typeface="Poppins Bold"/>
                <a:ea typeface="Poppins Bold"/>
                <a:cs typeface="Poppins Bold"/>
                <a:sym typeface="Poppins Bold"/>
              </a:rPr>
              <a:t>WHY</a:t>
            </a:r>
          </a:p>
        </p:txBody>
      </p:sp>
      <p:sp>
        <p:nvSpPr>
          <p:cNvPr id="8" name="TextBox 8"/>
          <p:cNvSpPr txBox="1"/>
          <p:nvPr/>
        </p:nvSpPr>
        <p:spPr>
          <a:xfrm>
            <a:off x="5541815" y="1405179"/>
            <a:ext cx="1902321" cy="933450"/>
          </a:xfrm>
          <a:prstGeom prst="rect">
            <a:avLst/>
          </a:prstGeom>
        </p:spPr>
        <p:txBody>
          <a:bodyPr lIns="0" tIns="0" rIns="0" bIns="0" rtlCol="0" anchor="t">
            <a:spAutoFit/>
          </a:bodyPr>
          <a:lstStyle/>
          <a:p>
            <a:pPr algn="l">
              <a:lnSpc>
                <a:spcPts val="6996"/>
              </a:lnSpc>
              <a:spcBef>
                <a:spcPct val="0"/>
              </a:spcBef>
            </a:pPr>
            <a:r>
              <a:rPr lang="en-US" sz="5830" b="1">
                <a:solidFill>
                  <a:srgbClr val="933121"/>
                </a:solidFill>
                <a:latin typeface="Poppins Bold"/>
                <a:ea typeface="Poppins Bold"/>
                <a:cs typeface="Poppins Bold"/>
                <a:sym typeface="Poppins Bold"/>
              </a:rPr>
              <a:t>HOW</a:t>
            </a:r>
          </a:p>
        </p:txBody>
      </p:sp>
      <p:grpSp>
        <p:nvGrpSpPr>
          <p:cNvPr id="9" name="Group 9"/>
          <p:cNvGrpSpPr/>
          <p:nvPr/>
        </p:nvGrpSpPr>
        <p:grpSpPr>
          <a:xfrm>
            <a:off x="7722705" y="1539790"/>
            <a:ext cx="706858" cy="812275"/>
            <a:chOff x="0" y="0"/>
            <a:chExt cx="6028679" cy="6927758"/>
          </a:xfrm>
        </p:grpSpPr>
        <p:sp>
          <p:nvSpPr>
            <p:cNvPr id="10" name="Freeform 10"/>
            <p:cNvSpPr/>
            <p:nvPr/>
          </p:nvSpPr>
          <p:spPr>
            <a:xfrm>
              <a:off x="12191" y="3330"/>
              <a:ext cx="6016257" cy="6929606"/>
            </a:xfrm>
            <a:custGeom>
              <a:avLst/>
              <a:gdLst/>
              <a:ahLst/>
              <a:cxnLst/>
              <a:rect l="l" t="t" r="r" b="b"/>
              <a:pathLst>
                <a:path w="6016257" h="6929606">
                  <a:moveTo>
                    <a:pt x="3181234" y="5498257"/>
                  </a:moveTo>
                  <a:lnTo>
                    <a:pt x="3313746" y="5531074"/>
                  </a:lnTo>
                  <a:cubicBezTo>
                    <a:pt x="3408379" y="5554511"/>
                    <a:pt x="3545107" y="5610330"/>
                    <a:pt x="3617178" y="5654953"/>
                  </a:cubicBezTo>
                  <a:lnTo>
                    <a:pt x="3682769" y="5695562"/>
                  </a:lnTo>
                  <a:cubicBezTo>
                    <a:pt x="3716963" y="5716733"/>
                    <a:pt x="3768217" y="5760760"/>
                    <a:pt x="3789844" y="5787539"/>
                  </a:cubicBezTo>
                  <a:lnTo>
                    <a:pt x="3871132" y="5888196"/>
                  </a:lnTo>
                  <a:cubicBezTo>
                    <a:pt x="3915695" y="5943377"/>
                    <a:pt x="3957544" y="6039600"/>
                    <a:pt x="3963759" y="6101173"/>
                  </a:cubicBezTo>
                  <a:lnTo>
                    <a:pt x="3972666" y="6189404"/>
                  </a:lnTo>
                  <a:cubicBezTo>
                    <a:pt x="3977550" y="6237785"/>
                    <a:pt x="3960110" y="6315284"/>
                    <a:pt x="3934051" y="6360997"/>
                  </a:cubicBezTo>
                  <a:lnTo>
                    <a:pt x="3870357" y="6472730"/>
                  </a:lnTo>
                  <a:cubicBezTo>
                    <a:pt x="3836611" y="6531930"/>
                    <a:pt x="3749685" y="6627579"/>
                    <a:pt x="3685476" y="6676167"/>
                  </a:cubicBezTo>
                  <a:lnTo>
                    <a:pt x="3614888" y="6729583"/>
                  </a:lnTo>
                  <a:cubicBezTo>
                    <a:pt x="3577973" y="6757518"/>
                    <a:pt x="3499206" y="6800449"/>
                    <a:pt x="3449771" y="6819578"/>
                  </a:cubicBezTo>
                  <a:lnTo>
                    <a:pt x="3380428" y="6846410"/>
                  </a:lnTo>
                  <a:cubicBezTo>
                    <a:pt x="3344994" y="6860122"/>
                    <a:pt x="3272510" y="6879756"/>
                    <a:pt x="3232197" y="6886563"/>
                  </a:cubicBezTo>
                  <a:lnTo>
                    <a:pt x="3111308" y="6906976"/>
                  </a:lnTo>
                  <a:cubicBezTo>
                    <a:pt x="3050657" y="6917217"/>
                    <a:pt x="2927982" y="6929607"/>
                    <a:pt x="2865116" y="6929607"/>
                  </a:cubicBezTo>
                  <a:lnTo>
                    <a:pt x="2728930" y="6929607"/>
                  </a:lnTo>
                  <a:cubicBezTo>
                    <a:pt x="2689551" y="6929607"/>
                    <a:pt x="2650246" y="6926216"/>
                    <a:pt x="2611449" y="6919474"/>
                  </a:cubicBezTo>
                  <a:lnTo>
                    <a:pt x="2553146" y="6909340"/>
                  </a:lnTo>
                  <a:cubicBezTo>
                    <a:pt x="2495144" y="6900362"/>
                    <a:pt x="2383509" y="6873383"/>
                    <a:pt x="2331022" y="6855657"/>
                  </a:cubicBezTo>
                  <a:lnTo>
                    <a:pt x="2223447" y="6819328"/>
                  </a:lnTo>
                  <a:cubicBezTo>
                    <a:pt x="2166224" y="6800003"/>
                    <a:pt x="2078104" y="6756275"/>
                    <a:pt x="2035182" y="6725903"/>
                  </a:cubicBezTo>
                  <a:lnTo>
                    <a:pt x="1973496" y="6682256"/>
                  </a:lnTo>
                  <a:cubicBezTo>
                    <a:pt x="1940408" y="6658843"/>
                    <a:pt x="1896799" y="6613381"/>
                    <a:pt x="1879428" y="6584188"/>
                  </a:cubicBezTo>
                  <a:lnTo>
                    <a:pt x="1778296" y="6414234"/>
                  </a:lnTo>
                  <a:cubicBezTo>
                    <a:pt x="1740761" y="6351157"/>
                    <a:pt x="1707751" y="6236564"/>
                    <a:pt x="1707751" y="6169342"/>
                  </a:cubicBezTo>
                  <a:lnTo>
                    <a:pt x="1707751" y="6106171"/>
                  </a:lnTo>
                  <a:cubicBezTo>
                    <a:pt x="1707751" y="6072775"/>
                    <a:pt x="1723926" y="6014960"/>
                    <a:pt x="1742068" y="5983510"/>
                  </a:cubicBezTo>
                  <a:lnTo>
                    <a:pt x="1797789" y="5886914"/>
                  </a:lnTo>
                  <a:cubicBezTo>
                    <a:pt x="1828216" y="5834165"/>
                    <a:pt x="1904094" y="5755867"/>
                    <a:pt x="1964950" y="5714421"/>
                  </a:cubicBezTo>
                  <a:lnTo>
                    <a:pt x="2054987" y="5653102"/>
                  </a:lnTo>
                  <a:cubicBezTo>
                    <a:pt x="2104913" y="5619100"/>
                    <a:pt x="2199655" y="5576984"/>
                    <a:pt x="2267652" y="5558565"/>
                  </a:cubicBezTo>
                  <a:lnTo>
                    <a:pt x="2441643" y="5511436"/>
                  </a:lnTo>
                  <a:cubicBezTo>
                    <a:pt x="2478055" y="5501573"/>
                    <a:pt x="2506774" y="5473576"/>
                    <a:pt x="2517560" y="5437426"/>
                  </a:cubicBezTo>
                  <a:cubicBezTo>
                    <a:pt x="2528347" y="5401276"/>
                    <a:pt x="2519665" y="5362119"/>
                    <a:pt x="2494611" y="5333916"/>
                  </a:cubicBezTo>
                  <a:lnTo>
                    <a:pt x="2222991" y="5028153"/>
                  </a:lnTo>
                  <a:cubicBezTo>
                    <a:pt x="2076275" y="4862994"/>
                    <a:pt x="1970115" y="4607104"/>
                    <a:pt x="1970115" y="4418613"/>
                  </a:cubicBezTo>
                  <a:lnTo>
                    <a:pt x="1970115" y="4256174"/>
                  </a:lnTo>
                  <a:cubicBezTo>
                    <a:pt x="1970115" y="4175200"/>
                    <a:pt x="2003601" y="4014953"/>
                    <a:pt x="2036885" y="3936646"/>
                  </a:cubicBezTo>
                  <a:lnTo>
                    <a:pt x="2076379" y="3843727"/>
                  </a:lnTo>
                  <a:cubicBezTo>
                    <a:pt x="2094978" y="3799968"/>
                    <a:pt x="2150832" y="3704815"/>
                    <a:pt x="2181950" y="3663873"/>
                  </a:cubicBezTo>
                  <a:lnTo>
                    <a:pt x="2265518" y="3553927"/>
                  </a:lnTo>
                  <a:cubicBezTo>
                    <a:pt x="2305198" y="3501722"/>
                    <a:pt x="2410037" y="3392520"/>
                    <a:pt x="2465147" y="3345993"/>
                  </a:cubicBezTo>
                  <a:lnTo>
                    <a:pt x="2567449" y="3259622"/>
                  </a:lnTo>
                  <a:cubicBezTo>
                    <a:pt x="2615465" y="3219083"/>
                    <a:pt x="2736307" y="3134103"/>
                    <a:pt x="2795173" y="3099480"/>
                  </a:cubicBezTo>
                  <a:lnTo>
                    <a:pt x="3621841" y="2613252"/>
                  </a:lnTo>
                  <a:cubicBezTo>
                    <a:pt x="3726904" y="2551456"/>
                    <a:pt x="3917423" y="2409311"/>
                    <a:pt x="3996148" y="2333983"/>
                  </a:cubicBezTo>
                  <a:lnTo>
                    <a:pt x="4076314" y="2257276"/>
                  </a:lnTo>
                  <a:cubicBezTo>
                    <a:pt x="4118319" y="2217085"/>
                    <a:pt x="4173519" y="2138373"/>
                    <a:pt x="4192273" y="2091932"/>
                  </a:cubicBezTo>
                  <a:lnTo>
                    <a:pt x="4218105" y="2027957"/>
                  </a:lnTo>
                  <a:cubicBezTo>
                    <a:pt x="4230866" y="1996354"/>
                    <a:pt x="4243937" y="1930617"/>
                    <a:pt x="4243937" y="1898040"/>
                  </a:cubicBezTo>
                  <a:lnTo>
                    <a:pt x="4243937" y="1786622"/>
                  </a:lnTo>
                  <a:cubicBezTo>
                    <a:pt x="4243937" y="1731580"/>
                    <a:pt x="4221852" y="1620511"/>
                    <a:pt x="4200290" y="1567111"/>
                  </a:cubicBezTo>
                  <a:lnTo>
                    <a:pt x="4163727" y="1476561"/>
                  </a:lnTo>
                  <a:cubicBezTo>
                    <a:pt x="4145520" y="1431473"/>
                    <a:pt x="4090907" y="1345832"/>
                    <a:pt x="4054451" y="1305204"/>
                  </a:cubicBezTo>
                  <a:lnTo>
                    <a:pt x="4018013" y="1264594"/>
                  </a:lnTo>
                  <a:cubicBezTo>
                    <a:pt x="3999572" y="1244045"/>
                    <a:pt x="3955363" y="1207758"/>
                    <a:pt x="3928516" y="1191135"/>
                  </a:cubicBezTo>
                  <a:lnTo>
                    <a:pt x="3867590" y="1153414"/>
                  </a:lnTo>
                  <a:cubicBezTo>
                    <a:pt x="3837491" y="1134779"/>
                    <a:pt x="3769279" y="1101805"/>
                    <a:pt x="3732779" y="1088246"/>
                  </a:cubicBezTo>
                  <a:lnTo>
                    <a:pt x="3606139" y="1041202"/>
                  </a:lnTo>
                  <a:cubicBezTo>
                    <a:pt x="3560623" y="1024293"/>
                    <a:pt x="3464155" y="998379"/>
                    <a:pt x="3413117" y="989351"/>
                  </a:cubicBezTo>
                  <a:lnTo>
                    <a:pt x="3362102" y="980327"/>
                  </a:lnTo>
                  <a:cubicBezTo>
                    <a:pt x="3328157" y="974322"/>
                    <a:pt x="3293751" y="971302"/>
                    <a:pt x="3259280" y="971302"/>
                  </a:cubicBezTo>
                  <a:lnTo>
                    <a:pt x="2981699" y="971302"/>
                  </a:lnTo>
                  <a:cubicBezTo>
                    <a:pt x="2898321" y="971302"/>
                    <a:pt x="2735618" y="984793"/>
                    <a:pt x="2655177" y="998375"/>
                  </a:cubicBezTo>
                  <a:lnTo>
                    <a:pt x="2575010" y="1011912"/>
                  </a:lnTo>
                  <a:cubicBezTo>
                    <a:pt x="2534044" y="1018830"/>
                    <a:pt x="2460387" y="1038782"/>
                    <a:pt x="2424379" y="1052715"/>
                  </a:cubicBezTo>
                  <a:lnTo>
                    <a:pt x="2343005" y="1084204"/>
                  </a:lnTo>
                  <a:cubicBezTo>
                    <a:pt x="2303345" y="1099551"/>
                    <a:pt x="2226846" y="1137228"/>
                    <a:pt x="2193776" y="1157703"/>
                  </a:cubicBezTo>
                  <a:lnTo>
                    <a:pt x="2111097" y="1208893"/>
                  </a:lnTo>
                  <a:cubicBezTo>
                    <a:pt x="2069032" y="1234937"/>
                    <a:pt x="2000915" y="1291301"/>
                    <a:pt x="1972428" y="1323636"/>
                  </a:cubicBezTo>
                  <a:lnTo>
                    <a:pt x="1912968" y="1391127"/>
                  </a:lnTo>
                  <a:cubicBezTo>
                    <a:pt x="1883729" y="1424316"/>
                    <a:pt x="1837247" y="1496373"/>
                    <a:pt x="1821515" y="1532901"/>
                  </a:cubicBezTo>
                  <a:lnTo>
                    <a:pt x="1779209" y="1631126"/>
                  </a:lnTo>
                  <a:cubicBezTo>
                    <a:pt x="1759037" y="1677958"/>
                    <a:pt x="1731543" y="1782434"/>
                    <a:pt x="1726661" y="1830808"/>
                  </a:cubicBezTo>
                  <a:lnTo>
                    <a:pt x="1717206" y="1924469"/>
                  </a:lnTo>
                  <a:cubicBezTo>
                    <a:pt x="1711754" y="1978481"/>
                    <a:pt x="1667977" y="2020592"/>
                    <a:pt x="1613795" y="2023947"/>
                  </a:cubicBezTo>
                  <a:lnTo>
                    <a:pt x="1482318" y="2032087"/>
                  </a:lnTo>
                  <a:cubicBezTo>
                    <a:pt x="1438372" y="2034808"/>
                    <a:pt x="1394264" y="2033156"/>
                    <a:pt x="1350644" y="2027154"/>
                  </a:cubicBezTo>
                  <a:lnTo>
                    <a:pt x="1285053" y="2018129"/>
                  </a:lnTo>
                  <a:cubicBezTo>
                    <a:pt x="1222758" y="2009559"/>
                    <a:pt x="1083327" y="1998961"/>
                    <a:pt x="1019533" y="1997948"/>
                  </a:cubicBezTo>
                  <a:lnTo>
                    <a:pt x="80542" y="1983042"/>
                  </a:lnTo>
                  <a:cubicBezTo>
                    <a:pt x="44160" y="1982464"/>
                    <a:pt x="13842" y="1955008"/>
                    <a:pt x="9672" y="1918862"/>
                  </a:cubicBezTo>
                  <a:lnTo>
                    <a:pt x="2385" y="1855691"/>
                  </a:lnTo>
                  <a:cubicBezTo>
                    <a:pt x="-4770" y="1793669"/>
                    <a:pt x="4931" y="1665744"/>
                    <a:pt x="21442" y="1604410"/>
                  </a:cubicBezTo>
                  <a:lnTo>
                    <a:pt x="48353" y="1504441"/>
                  </a:lnTo>
                  <a:cubicBezTo>
                    <a:pt x="60763" y="1458340"/>
                    <a:pt x="103156" y="1352665"/>
                    <a:pt x="127028" y="1308326"/>
                  </a:cubicBezTo>
                  <a:lnTo>
                    <a:pt x="188600" y="1193960"/>
                  </a:lnTo>
                  <a:cubicBezTo>
                    <a:pt x="216650" y="1141860"/>
                    <a:pt x="297581" y="1020891"/>
                    <a:pt x="337250" y="971770"/>
                  </a:cubicBezTo>
                  <a:lnTo>
                    <a:pt x="410317" y="881292"/>
                  </a:lnTo>
                  <a:cubicBezTo>
                    <a:pt x="444655" y="838774"/>
                    <a:pt x="535348" y="747919"/>
                    <a:pt x="581416" y="709889"/>
                  </a:cubicBezTo>
                  <a:lnTo>
                    <a:pt x="663583" y="642060"/>
                  </a:lnTo>
                  <a:cubicBezTo>
                    <a:pt x="701015" y="611159"/>
                    <a:pt x="798469" y="541589"/>
                    <a:pt x="842584" y="514277"/>
                  </a:cubicBezTo>
                  <a:lnTo>
                    <a:pt x="939924" y="454010"/>
                  </a:lnTo>
                  <a:cubicBezTo>
                    <a:pt x="987366" y="424637"/>
                    <a:pt x="1097107" y="370586"/>
                    <a:pt x="1154001" y="348570"/>
                  </a:cubicBezTo>
                  <a:lnTo>
                    <a:pt x="1425518" y="243504"/>
                  </a:lnTo>
                  <a:cubicBezTo>
                    <a:pt x="1463904" y="228650"/>
                    <a:pt x="1548200" y="204069"/>
                    <a:pt x="1591144" y="195206"/>
                  </a:cubicBezTo>
                  <a:lnTo>
                    <a:pt x="1655878" y="181847"/>
                  </a:lnTo>
                  <a:cubicBezTo>
                    <a:pt x="1670568" y="178815"/>
                    <a:pt x="1683751" y="170778"/>
                    <a:pt x="1693175" y="159109"/>
                  </a:cubicBezTo>
                  <a:lnTo>
                    <a:pt x="1693175" y="159109"/>
                  </a:lnTo>
                  <a:cubicBezTo>
                    <a:pt x="1702554" y="147495"/>
                    <a:pt x="1715925" y="139795"/>
                    <a:pt x="1730678" y="137511"/>
                  </a:cubicBezTo>
                  <a:lnTo>
                    <a:pt x="2151292" y="72407"/>
                  </a:lnTo>
                  <a:cubicBezTo>
                    <a:pt x="2267217" y="54464"/>
                    <a:pt x="2550990" y="22889"/>
                    <a:pt x="2669752" y="14718"/>
                  </a:cubicBezTo>
                  <a:lnTo>
                    <a:pt x="2800935" y="5694"/>
                  </a:lnTo>
                  <a:cubicBezTo>
                    <a:pt x="2861511" y="1527"/>
                    <a:pt x="3003075" y="-1238"/>
                    <a:pt x="3063957" y="557"/>
                  </a:cubicBezTo>
                  <a:lnTo>
                    <a:pt x="3304128" y="7638"/>
                  </a:lnTo>
                  <a:cubicBezTo>
                    <a:pt x="3415187" y="10912"/>
                    <a:pt x="3670785" y="31206"/>
                    <a:pt x="3779585" y="45387"/>
                  </a:cubicBezTo>
                  <a:lnTo>
                    <a:pt x="3938882" y="66150"/>
                  </a:lnTo>
                  <a:cubicBezTo>
                    <a:pt x="4014408" y="75995"/>
                    <a:pt x="4177077" y="107481"/>
                    <a:pt x="4248211" y="126025"/>
                  </a:cubicBezTo>
                  <a:lnTo>
                    <a:pt x="4450134" y="178665"/>
                  </a:lnTo>
                  <a:cubicBezTo>
                    <a:pt x="4545754" y="203591"/>
                    <a:pt x="4748029" y="270916"/>
                    <a:pt x="4834354" y="306548"/>
                  </a:cubicBezTo>
                  <a:lnTo>
                    <a:pt x="4961843" y="359170"/>
                  </a:lnTo>
                  <a:cubicBezTo>
                    <a:pt x="5024334" y="384963"/>
                    <a:pt x="5142487" y="447233"/>
                    <a:pt x="5193592" y="481308"/>
                  </a:cubicBezTo>
                  <a:lnTo>
                    <a:pt x="5338985" y="578251"/>
                  </a:lnTo>
                  <a:cubicBezTo>
                    <a:pt x="5399843" y="618828"/>
                    <a:pt x="5522316" y="717025"/>
                    <a:pt x="5570333" y="763742"/>
                  </a:cubicBezTo>
                  <a:lnTo>
                    <a:pt x="5621348" y="813376"/>
                  </a:lnTo>
                  <a:cubicBezTo>
                    <a:pt x="5645857" y="837221"/>
                    <a:pt x="5689699" y="891631"/>
                    <a:pt x="5705727" y="918096"/>
                  </a:cubicBezTo>
                  <a:lnTo>
                    <a:pt x="5831223" y="1125293"/>
                  </a:lnTo>
                  <a:cubicBezTo>
                    <a:pt x="5881023" y="1207514"/>
                    <a:pt x="5957415" y="1389828"/>
                    <a:pt x="5978455" y="1476667"/>
                  </a:cubicBezTo>
                  <a:lnTo>
                    <a:pt x="6000318" y="1566911"/>
                  </a:lnTo>
                  <a:cubicBezTo>
                    <a:pt x="6010710" y="1609809"/>
                    <a:pt x="6018851" y="1704981"/>
                    <a:pt x="6015488" y="1748314"/>
                  </a:cubicBezTo>
                  <a:lnTo>
                    <a:pt x="6002506" y="1925151"/>
                  </a:lnTo>
                  <a:cubicBezTo>
                    <a:pt x="5998104" y="1985119"/>
                    <a:pt x="5969618" y="2121871"/>
                    <a:pt x="5949302" y="2180569"/>
                  </a:cubicBezTo>
                  <a:lnTo>
                    <a:pt x="5927439" y="2243739"/>
                  </a:lnTo>
                  <a:cubicBezTo>
                    <a:pt x="5917563" y="2272276"/>
                    <a:pt x="5886334" y="2340266"/>
                    <a:pt x="5870480" y="2367750"/>
                  </a:cubicBezTo>
                  <a:lnTo>
                    <a:pt x="5815149" y="2463672"/>
                  </a:lnTo>
                  <a:cubicBezTo>
                    <a:pt x="5789475" y="2508178"/>
                    <a:pt x="5716994" y="2607317"/>
                    <a:pt x="5679924" y="2648629"/>
                  </a:cubicBezTo>
                  <a:lnTo>
                    <a:pt x="5574113" y="2766549"/>
                  </a:lnTo>
                  <a:cubicBezTo>
                    <a:pt x="5522699" y="2823847"/>
                    <a:pt x="5393614" y="2936152"/>
                    <a:pt x="5323022" y="2985000"/>
                  </a:cubicBezTo>
                  <a:lnTo>
                    <a:pt x="5147873" y="3106198"/>
                  </a:lnTo>
                  <a:cubicBezTo>
                    <a:pt x="5071670" y="3158929"/>
                    <a:pt x="4864363" y="3290159"/>
                    <a:pt x="4780903" y="3338497"/>
                  </a:cubicBezTo>
                  <a:lnTo>
                    <a:pt x="4198957" y="3675556"/>
                  </a:lnTo>
                  <a:cubicBezTo>
                    <a:pt x="4136534" y="3711710"/>
                    <a:pt x="4016016" y="3797697"/>
                    <a:pt x="3966996" y="3841053"/>
                  </a:cubicBezTo>
                  <a:lnTo>
                    <a:pt x="3915981" y="3886175"/>
                  </a:lnTo>
                  <a:cubicBezTo>
                    <a:pt x="3890244" y="3908939"/>
                    <a:pt x="3850405" y="3957055"/>
                    <a:pt x="3835578" y="3983283"/>
                  </a:cubicBezTo>
                  <a:lnTo>
                    <a:pt x="3748242" y="4137777"/>
                  </a:lnTo>
                  <a:cubicBezTo>
                    <a:pt x="3704624" y="4214935"/>
                    <a:pt x="3650756" y="4373967"/>
                    <a:pt x="3640629" y="4455474"/>
                  </a:cubicBezTo>
                  <a:lnTo>
                    <a:pt x="3621615" y="4608507"/>
                  </a:lnTo>
                  <a:cubicBezTo>
                    <a:pt x="3611348" y="4691147"/>
                    <a:pt x="3552660" y="4825008"/>
                    <a:pt x="3494029" y="4899521"/>
                  </a:cubicBezTo>
                  <a:lnTo>
                    <a:pt x="3133141" y="5358157"/>
                  </a:lnTo>
                  <a:cubicBezTo>
                    <a:pt x="3114631" y="5381681"/>
                    <a:pt x="3109320" y="5412991"/>
                    <a:pt x="3119039" y="5441302"/>
                  </a:cubicBezTo>
                  <a:cubicBezTo>
                    <a:pt x="3128758" y="5469615"/>
                    <a:pt x="3152178" y="5491062"/>
                    <a:pt x="3181234" y="5498257"/>
                  </a:cubicBezTo>
                  <a:close/>
                </a:path>
              </a:pathLst>
            </a:custGeom>
            <a:solidFill>
              <a:srgbClr val="8B2722"/>
            </a:solidFill>
            <a:ln cap="sq">
              <a:noFill/>
              <a:prstDash val="solid"/>
              <a:miter/>
            </a:ln>
          </p:spPr>
          <p:txBody>
            <a:bodyPr/>
            <a:lstStyle/>
            <a:p>
              <a:endParaRPr lang="en-GB"/>
            </a:p>
          </p:txBody>
        </p:sp>
        <p:sp>
          <p:nvSpPr>
            <p:cNvPr id="11" name="TextBox 11"/>
            <p:cNvSpPr txBox="1"/>
            <p:nvPr/>
          </p:nvSpPr>
          <p:spPr>
            <a:xfrm>
              <a:off x="0" y="0"/>
              <a:ext cx="6028679" cy="6927758"/>
            </a:xfrm>
            <a:prstGeom prst="rect">
              <a:avLst/>
            </a:prstGeom>
          </p:spPr>
          <p:txBody>
            <a:bodyPr lIns="50800" tIns="50800" rIns="50800" bIns="50800" rtlCol="0" anchor="ctr"/>
            <a:lstStyle/>
            <a:p>
              <a:pPr algn="ctr">
                <a:lnSpc>
                  <a:spcPts val="3362"/>
                </a:lnSpc>
              </a:pPr>
              <a:endParaRPr/>
            </a:p>
          </p:txBody>
        </p:sp>
      </p:grpSp>
      <p:grpSp>
        <p:nvGrpSpPr>
          <p:cNvPr id="12" name="Group 12"/>
          <p:cNvGrpSpPr/>
          <p:nvPr/>
        </p:nvGrpSpPr>
        <p:grpSpPr>
          <a:xfrm rot="1094977">
            <a:off x="380392" y="272571"/>
            <a:ext cx="531597" cy="600772"/>
            <a:chOff x="0" y="0"/>
            <a:chExt cx="6028679" cy="6813168"/>
          </a:xfrm>
        </p:grpSpPr>
        <p:sp>
          <p:nvSpPr>
            <p:cNvPr id="13" name="Freeform 13"/>
            <p:cNvSpPr/>
            <p:nvPr/>
          </p:nvSpPr>
          <p:spPr>
            <a:xfrm>
              <a:off x="12191" y="3275"/>
              <a:ext cx="6016257" cy="6815071"/>
            </a:xfrm>
            <a:custGeom>
              <a:avLst/>
              <a:gdLst/>
              <a:ahLst/>
              <a:cxnLst/>
              <a:rect l="l" t="t" r="r" b="b"/>
              <a:pathLst>
                <a:path w="6016257" h="6815071">
                  <a:moveTo>
                    <a:pt x="3181234" y="5407312"/>
                  </a:moveTo>
                  <a:lnTo>
                    <a:pt x="3313746" y="5439586"/>
                  </a:lnTo>
                  <a:cubicBezTo>
                    <a:pt x="3408379" y="5462636"/>
                    <a:pt x="3545107" y="5517531"/>
                    <a:pt x="3617178" y="5561416"/>
                  </a:cubicBezTo>
                  <a:lnTo>
                    <a:pt x="3682769" y="5601353"/>
                  </a:lnTo>
                  <a:cubicBezTo>
                    <a:pt x="3716963" y="5622174"/>
                    <a:pt x="3768217" y="5665473"/>
                    <a:pt x="3789844" y="5691809"/>
                  </a:cubicBezTo>
                  <a:lnTo>
                    <a:pt x="3871132" y="5790801"/>
                  </a:lnTo>
                  <a:cubicBezTo>
                    <a:pt x="3915695" y="5845069"/>
                    <a:pt x="3957544" y="5939701"/>
                    <a:pt x="3963759" y="6000256"/>
                  </a:cubicBezTo>
                  <a:lnTo>
                    <a:pt x="3972666" y="6087027"/>
                  </a:lnTo>
                  <a:cubicBezTo>
                    <a:pt x="3977550" y="6134608"/>
                    <a:pt x="3960110" y="6210825"/>
                    <a:pt x="3934051" y="6255781"/>
                  </a:cubicBezTo>
                  <a:lnTo>
                    <a:pt x="3870357" y="6365666"/>
                  </a:lnTo>
                  <a:cubicBezTo>
                    <a:pt x="3836611" y="6423887"/>
                    <a:pt x="3749685" y="6517954"/>
                    <a:pt x="3685476" y="6565739"/>
                  </a:cubicBezTo>
                  <a:lnTo>
                    <a:pt x="3614888" y="6618271"/>
                  </a:lnTo>
                  <a:cubicBezTo>
                    <a:pt x="3577973" y="6645743"/>
                    <a:pt x="3499206" y="6687964"/>
                    <a:pt x="3449771" y="6706777"/>
                  </a:cubicBezTo>
                  <a:lnTo>
                    <a:pt x="3380428" y="6733166"/>
                  </a:lnTo>
                  <a:cubicBezTo>
                    <a:pt x="3344994" y="6746650"/>
                    <a:pt x="3272510" y="6765960"/>
                    <a:pt x="3232197" y="6772655"/>
                  </a:cubicBezTo>
                  <a:lnTo>
                    <a:pt x="3111308" y="6792730"/>
                  </a:lnTo>
                  <a:cubicBezTo>
                    <a:pt x="3050657" y="6802802"/>
                    <a:pt x="2927982" y="6815072"/>
                    <a:pt x="2865116" y="6815072"/>
                  </a:cubicBezTo>
                  <a:lnTo>
                    <a:pt x="2728909" y="6815072"/>
                  </a:lnTo>
                  <a:cubicBezTo>
                    <a:pt x="2689543" y="6815072"/>
                    <a:pt x="2650248" y="6811723"/>
                    <a:pt x="2611449" y="6805063"/>
                  </a:cubicBezTo>
                  <a:lnTo>
                    <a:pt x="2553146" y="6795054"/>
                  </a:lnTo>
                  <a:cubicBezTo>
                    <a:pt x="2495144" y="6786225"/>
                    <a:pt x="2383509" y="6759692"/>
                    <a:pt x="2331022" y="6742260"/>
                  </a:cubicBezTo>
                  <a:lnTo>
                    <a:pt x="2223447" y="6706531"/>
                  </a:lnTo>
                  <a:cubicBezTo>
                    <a:pt x="2166224" y="6687526"/>
                    <a:pt x="2078104" y="6644522"/>
                    <a:pt x="2035182" y="6614652"/>
                  </a:cubicBezTo>
                  <a:lnTo>
                    <a:pt x="1973496" y="6571727"/>
                  </a:lnTo>
                  <a:cubicBezTo>
                    <a:pt x="1940408" y="6548701"/>
                    <a:pt x="1896799" y="6503991"/>
                    <a:pt x="1879428" y="6475281"/>
                  </a:cubicBezTo>
                  <a:lnTo>
                    <a:pt x="1778296" y="6308138"/>
                  </a:lnTo>
                  <a:cubicBezTo>
                    <a:pt x="1740761" y="6246104"/>
                    <a:pt x="1707751" y="6133407"/>
                    <a:pt x="1707751" y="6067296"/>
                  </a:cubicBezTo>
                  <a:lnTo>
                    <a:pt x="1707751" y="6005170"/>
                  </a:lnTo>
                  <a:cubicBezTo>
                    <a:pt x="1707751" y="5972327"/>
                    <a:pt x="1723926" y="5915469"/>
                    <a:pt x="1742068" y="5884538"/>
                  </a:cubicBezTo>
                  <a:lnTo>
                    <a:pt x="1797789" y="5789540"/>
                  </a:lnTo>
                  <a:cubicBezTo>
                    <a:pt x="1828216" y="5737664"/>
                    <a:pt x="1904094" y="5660661"/>
                    <a:pt x="1964950" y="5619900"/>
                  </a:cubicBezTo>
                  <a:lnTo>
                    <a:pt x="2054987" y="5559595"/>
                  </a:lnTo>
                  <a:cubicBezTo>
                    <a:pt x="2104913" y="5526156"/>
                    <a:pt x="2199655" y="5484737"/>
                    <a:pt x="2267652" y="5466623"/>
                  </a:cubicBezTo>
                  <a:lnTo>
                    <a:pt x="2439551" y="5420830"/>
                  </a:lnTo>
                  <a:cubicBezTo>
                    <a:pt x="2476133" y="5411085"/>
                    <a:pt x="2505005" y="5382999"/>
                    <a:pt x="2515755" y="5346699"/>
                  </a:cubicBezTo>
                  <a:cubicBezTo>
                    <a:pt x="2526505" y="5310399"/>
                    <a:pt x="2517583" y="5271120"/>
                    <a:pt x="2492206" y="5243026"/>
                  </a:cubicBezTo>
                  <a:lnTo>
                    <a:pt x="2222991" y="4944984"/>
                  </a:lnTo>
                  <a:cubicBezTo>
                    <a:pt x="2076275" y="4782557"/>
                    <a:pt x="1970115" y="4530900"/>
                    <a:pt x="1970115" y="4345526"/>
                  </a:cubicBezTo>
                  <a:lnTo>
                    <a:pt x="1970115" y="4185774"/>
                  </a:lnTo>
                  <a:cubicBezTo>
                    <a:pt x="1970115" y="4106139"/>
                    <a:pt x="2003601" y="3948543"/>
                    <a:pt x="2036885" y="3871531"/>
                  </a:cubicBezTo>
                  <a:lnTo>
                    <a:pt x="2076379" y="3780149"/>
                  </a:lnTo>
                  <a:cubicBezTo>
                    <a:pt x="2094978" y="3737114"/>
                    <a:pt x="2150832" y="3643535"/>
                    <a:pt x="2181950" y="3603270"/>
                  </a:cubicBezTo>
                  <a:lnTo>
                    <a:pt x="2265518" y="3495142"/>
                  </a:lnTo>
                  <a:cubicBezTo>
                    <a:pt x="2305198" y="3443801"/>
                    <a:pt x="2410037" y="3336406"/>
                    <a:pt x="2465147" y="3290648"/>
                  </a:cubicBezTo>
                  <a:lnTo>
                    <a:pt x="2567449" y="3205705"/>
                  </a:lnTo>
                  <a:cubicBezTo>
                    <a:pt x="2615465" y="3165837"/>
                    <a:pt x="2736307" y="3082263"/>
                    <a:pt x="2795173" y="3048212"/>
                  </a:cubicBezTo>
                  <a:lnTo>
                    <a:pt x="3621841" y="2570027"/>
                  </a:lnTo>
                  <a:cubicBezTo>
                    <a:pt x="3726904" y="2509253"/>
                    <a:pt x="3917423" y="2369459"/>
                    <a:pt x="3996148" y="2295377"/>
                  </a:cubicBezTo>
                  <a:lnTo>
                    <a:pt x="4076314" y="2219939"/>
                  </a:lnTo>
                  <a:cubicBezTo>
                    <a:pt x="4118319" y="2180412"/>
                    <a:pt x="4173519" y="2103003"/>
                    <a:pt x="4192273" y="2057330"/>
                  </a:cubicBezTo>
                  <a:lnTo>
                    <a:pt x="4218105" y="1994414"/>
                  </a:lnTo>
                  <a:cubicBezTo>
                    <a:pt x="4230866" y="1963332"/>
                    <a:pt x="4243937" y="1898684"/>
                    <a:pt x="4243937" y="1866645"/>
                  </a:cubicBezTo>
                  <a:lnTo>
                    <a:pt x="4243937" y="1757070"/>
                  </a:lnTo>
                  <a:cubicBezTo>
                    <a:pt x="4243937" y="1702938"/>
                    <a:pt x="4221852" y="1593707"/>
                    <a:pt x="4200290" y="1541190"/>
                  </a:cubicBezTo>
                  <a:lnTo>
                    <a:pt x="4163727" y="1452138"/>
                  </a:lnTo>
                  <a:cubicBezTo>
                    <a:pt x="4145520" y="1407795"/>
                    <a:pt x="4090907" y="1323571"/>
                    <a:pt x="4054451" y="1283615"/>
                  </a:cubicBezTo>
                  <a:lnTo>
                    <a:pt x="4018013" y="1243677"/>
                  </a:lnTo>
                  <a:cubicBezTo>
                    <a:pt x="3999572" y="1223467"/>
                    <a:pt x="3955363" y="1187781"/>
                    <a:pt x="3928516" y="1171433"/>
                  </a:cubicBezTo>
                  <a:lnTo>
                    <a:pt x="3867590" y="1134336"/>
                  </a:lnTo>
                  <a:cubicBezTo>
                    <a:pt x="3837491" y="1116009"/>
                    <a:pt x="3769279" y="1083580"/>
                    <a:pt x="3732779" y="1070245"/>
                  </a:cubicBezTo>
                  <a:lnTo>
                    <a:pt x="3606139" y="1023979"/>
                  </a:lnTo>
                  <a:cubicBezTo>
                    <a:pt x="3560623" y="1007351"/>
                    <a:pt x="3464155" y="981866"/>
                    <a:pt x="3413117" y="972986"/>
                  </a:cubicBezTo>
                  <a:lnTo>
                    <a:pt x="3362102" y="964111"/>
                  </a:lnTo>
                  <a:cubicBezTo>
                    <a:pt x="3328155" y="958206"/>
                    <a:pt x="3293762" y="955236"/>
                    <a:pt x="3259306" y="955236"/>
                  </a:cubicBezTo>
                  <a:lnTo>
                    <a:pt x="2981699" y="955236"/>
                  </a:lnTo>
                  <a:cubicBezTo>
                    <a:pt x="2898321" y="955236"/>
                    <a:pt x="2735618" y="968503"/>
                    <a:pt x="2655177" y="981861"/>
                  </a:cubicBezTo>
                  <a:lnTo>
                    <a:pt x="2575010" y="995174"/>
                  </a:lnTo>
                  <a:cubicBezTo>
                    <a:pt x="2534044" y="1001977"/>
                    <a:pt x="2460387" y="1021600"/>
                    <a:pt x="2424379" y="1035302"/>
                  </a:cubicBezTo>
                  <a:lnTo>
                    <a:pt x="2343005" y="1066270"/>
                  </a:lnTo>
                  <a:cubicBezTo>
                    <a:pt x="2303345" y="1081363"/>
                    <a:pt x="2226846" y="1118417"/>
                    <a:pt x="2193776" y="1138554"/>
                  </a:cubicBezTo>
                  <a:lnTo>
                    <a:pt x="2111097" y="1188897"/>
                  </a:lnTo>
                  <a:cubicBezTo>
                    <a:pt x="2069032" y="1214510"/>
                    <a:pt x="2000915" y="1269942"/>
                    <a:pt x="1972428" y="1301742"/>
                  </a:cubicBezTo>
                  <a:lnTo>
                    <a:pt x="1912968" y="1368117"/>
                  </a:lnTo>
                  <a:cubicBezTo>
                    <a:pt x="1883729" y="1400757"/>
                    <a:pt x="1837247" y="1471622"/>
                    <a:pt x="1821515" y="1507546"/>
                  </a:cubicBezTo>
                  <a:lnTo>
                    <a:pt x="1779209" y="1604146"/>
                  </a:lnTo>
                  <a:cubicBezTo>
                    <a:pt x="1759037" y="1650204"/>
                    <a:pt x="1731543" y="1752951"/>
                    <a:pt x="1726661" y="1800526"/>
                  </a:cubicBezTo>
                  <a:lnTo>
                    <a:pt x="1717206" y="1892637"/>
                  </a:lnTo>
                  <a:cubicBezTo>
                    <a:pt x="1711753" y="1945764"/>
                    <a:pt x="1668635" y="1987130"/>
                    <a:pt x="1615327" y="1990376"/>
                  </a:cubicBezTo>
                  <a:lnTo>
                    <a:pt x="1482302" y="1998476"/>
                  </a:lnTo>
                  <a:cubicBezTo>
                    <a:pt x="1438363" y="2001151"/>
                    <a:pt x="1394267" y="1999526"/>
                    <a:pt x="1350644" y="1993623"/>
                  </a:cubicBezTo>
                  <a:lnTo>
                    <a:pt x="1285053" y="1984748"/>
                  </a:lnTo>
                  <a:cubicBezTo>
                    <a:pt x="1222758" y="1976319"/>
                    <a:pt x="1083327" y="1965897"/>
                    <a:pt x="1019533" y="1964901"/>
                  </a:cubicBezTo>
                  <a:lnTo>
                    <a:pt x="79504" y="1950225"/>
                  </a:lnTo>
                  <a:cubicBezTo>
                    <a:pt x="43701" y="1949666"/>
                    <a:pt x="13844" y="1922686"/>
                    <a:pt x="9672" y="1887122"/>
                  </a:cubicBezTo>
                  <a:lnTo>
                    <a:pt x="2385" y="1824997"/>
                  </a:lnTo>
                  <a:cubicBezTo>
                    <a:pt x="-4770" y="1764000"/>
                    <a:pt x="4931" y="1638191"/>
                    <a:pt x="21442" y="1577872"/>
                  </a:cubicBezTo>
                  <a:lnTo>
                    <a:pt x="48353" y="1479557"/>
                  </a:lnTo>
                  <a:cubicBezTo>
                    <a:pt x="60763" y="1434218"/>
                    <a:pt x="103156" y="1330290"/>
                    <a:pt x="127028" y="1286685"/>
                  </a:cubicBezTo>
                  <a:lnTo>
                    <a:pt x="188600" y="1174211"/>
                  </a:lnTo>
                  <a:cubicBezTo>
                    <a:pt x="216650" y="1122972"/>
                    <a:pt x="297581" y="1004005"/>
                    <a:pt x="337250" y="955696"/>
                  </a:cubicBezTo>
                  <a:lnTo>
                    <a:pt x="410317" y="866715"/>
                  </a:lnTo>
                  <a:cubicBezTo>
                    <a:pt x="444655" y="824900"/>
                    <a:pt x="535348" y="735548"/>
                    <a:pt x="581416" y="698147"/>
                  </a:cubicBezTo>
                  <a:lnTo>
                    <a:pt x="663583" y="631439"/>
                  </a:lnTo>
                  <a:cubicBezTo>
                    <a:pt x="701015" y="601050"/>
                    <a:pt x="798469" y="532631"/>
                    <a:pt x="842584" y="505770"/>
                  </a:cubicBezTo>
                  <a:lnTo>
                    <a:pt x="939924" y="446500"/>
                  </a:lnTo>
                  <a:cubicBezTo>
                    <a:pt x="987366" y="417613"/>
                    <a:pt x="1097107" y="364456"/>
                    <a:pt x="1154001" y="342805"/>
                  </a:cubicBezTo>
                  <a:lnTo>
                    <a:pt x="1425518" y="239477"/>
                  </a:lnTo>
                  <a:cubicBezTo>
                    <a:pt x="1463904" y="224868"/>
                    <a:pt x="1548200" y="200694"/>
                    <a:pt x="1591144" y="191977"/>
                  </a:cubicBezTo>
                  <a:lnTo>
                    <a:pt x="1656090" y="178796"/>
                  </a:lnTo>
                  <a:cubicBezTo>
                    <a:pt x="1670650" y="175841"/>
                    <a:pt x="1683747" y="167959"/>
                    <a:pt x="1693175" y="156477"/>
                  </a:cubicBezTo>
                  <a:lnTo>
                    <a:pt x="1693175" y="156477"/>
                  </a:lnTo>
                  <a:cubicBezTo>
                    <a:pt x="1702559" y="145049"/>
                    <a:pt x="1715839" y="137496"/>
                    <a:pt x="1730458" y="135270"/>
                  </a:cubicBezTo>
                  <a:lnTo>
                    <a:pt x="2151292" y="71209"/>
                  </a:lnTo>
                  <a:cubicBezTo>
                    <a:pt x="2267217" y="53563"/>
                    <a:pt x="2550990" y="22510"/>
                    <a:pt x="2669752" y="14475"/>
                  </a:cubicBezTo>
                  <a:lnTo>
                    <a:pt x="2800935" y="5600"/>
                  </a:lnTo>
                  <a:cubicBezTo>
                    <a:pt x="2861511" y="1502"/>
                    <a:pt x="3003075" y="-1217"/>
                    <a:pt x="3063957" y="548"/>
                  </a:cubicBezTo>
                  <a:lnTo>
                    <a:pt x="3304128" y="7512"/>
                  </a:lnTo>
                  <a:cubicBezTo>
                    <a:pt x="3415187" y="10731"/>
                    <a:pt x="3670785" y="30689"/>
                    <a:pt x="3779585" y="44636"/>
                  </a:cubicBezTo>
                  <a:lnTo>
                    <a:pt x="3938882" y="65056"/>
                  </a:lnTo>
                  <a:cubicBezTo>
                    <a:pt x="4014408" y="74738"/>
                    <a:pt x="4177077" y="105704"/>
                    <a:pt x="4248211" y="123941"/>
                  </a:cubicBezTo>
                  <a:lnTo>
                    <a:pt x="4450134" y="175709"/>
                  </a:lnTo>
                  <a:cubicBezTo>
                    <a:pt x="4545754" y="200224"/>
                    <a:pt x="4748029" y="266435"/>
                    <a:pt x="4834354" y="301477"/>
                  </a:cubicBezTo>
                  <a:lnTo>
                    <a:pt x="4961843" y="353229"/>
                  </a:lnTo>
                  <a:cubicBezTo>
                    <a:pt x="5024334" y="378595"/>
                    <a:pt x="5142487" y="439835"/>
                    <a:pt x="5193592" y="473347"/>
                  </a:cubicBezTo>
                  <a:lnTo>
                    <a:pt x="5338985" y="568686"/>
                  </a:lnTo>
                  <a:cubicBezTo>
                    <a:pt x="5399843" y="608592"/>
                    <a:pt x="5522316" y="705164"/>
                    <a:pt x="5570333" y="751109"/>
                  </a:cubicBezTo>
                  <a:lnTo>
                    <a:pt x="5621348" y="799922"/>
                  </a:lnTo>
                  <a:cubicBezTo>
                    <a:pt x="5645857" y="823373"/>
                    <a:pt x="5689699" y="876883"/>
                    <a:pt x="5705727" y="902910"/>
                  </a:cubicBezTo>
                  <a:lnTo>
                    <a:pt x="5831223" y="1106680"/>
                  </a:lnTo>
                  <a:cubicBezTo>
                    <a:pt x="5881023" y="1187540"/>
                    <a:pt x="5957415" y="1366840"/>
                    <a:pt x="5978455" y="1452242"/>
                  </a:cubicBezTo>
                  <a:lnTo>
                    <a:pt x="6000318" y="1540993"/>
                  </a:lnTo>
                  <a:cubicBezTo>
                    <a:pt x="6010710" y="1583181"/>
                    <a:pt x="6018851" y="1676779"/>
                    <a:pt x="6015488" y="1719395"/>
                  </a:cubicBezTo>
                  <a:lnTo>
                    <a:pt x="6002506" y="1893307"/>
                  </a:lnTo>
                  <a:cubicBezTo>
                    <a:pt x="5998104" y="1952283"/>
                    <a:pt x="5969618" y="2086773"/>
                    <a:pt x="5949302" y="2144500"/>
                  </a:cubicBezTo>
                  <a:lnTo>
                    <a:pt x="5927439" y="2206626"/>
                  </a:lnTo>
                  <a:cubicBezTo>
                    <a:pt x="5917563" y="2234691"/>
                    <a:pt x="5886334" y="2301556"/>
                    <a:pt x="5870480" y="2328586"/>
                  </a:cubicBezTo>
                  <a:lnTo>
                    <a:pt x="5815149" y="2422921"/>
                  </a:lnTo>
                  <a:cubicBezTo>
                    <a:pt x="5789475" y="2466691"/>
                    <a:pt x="5716994" y="2564190"/>
                    <a:pt x="5679924" y="2604819"/>
                  </a:cubicBezTo>
                  <a:lnTo>
                    <a:pt x="5574113" y="2720789"/>
                  </a:lnTo>
                  <a:cubicBezTo>
                    <a:pt x="5522699" y="2777139"/>
                    <a:pt x="5393614" y="2887586"/>
                    <a:pt x="5323022" y="2935626"/>
                  </a:cubicBezTo>
                  <a:lnTo>
                    <a:pt x="5147873" y="3054819"/>
                  </a:lnTo>
                  <a:cubicBezTo>
                    <a:pt x="5071670" y="3106678"/>
                    <a:pt x="4864363" y="3235737"/>
                    <a:pt x="4780903" y="3283276"/>
                  </a:cubicBezTo>
                  <a:lnTo>
                    <a:pt x="4198957" y="3614759"/>
                  </a:lnTo>
                  <a:cubicBezTo>
                    <a:pt x="4136534" y="3650316"/>
                    <a:pt x="4016016" y="3734880"/>
                    <a:pt x="3966996" y="3777519"/>
                  </a:cubicBezTo>
                  <a:lnTo>
                    <a:pt x="3915981" y="3821895"/>
                  </a:lnTo>
                  <a:cubicBezTo>
                    <a:pt x="3890244" y="3844282"/>
                    <a:pt x="3850405" y="3891603"/>
                    <a:pt x="3835578" y="3917397"/>
                  </a:cubicBezTo>
                  <a:lnTo>
                    <a:pt x="3748242" y="4069335"/>
                  </a:lnTo>
                  <a:cubicBezTo>
                    <a:pt x="3704624" y="4145217"/>
                    <a:pt x="3650756" y="4301619"/>
                    <a:pt x="3640629" y="4381777"/>
                  </a:cubicBezTo>
                  <a:lnTo>
                    <a:pt x="3621615" y="4532279"/>
                  </a:lnTo>
                  <a:cubicBezTo>
                    <a:pt x="3611348" y="4613552"/>
                    <a:pt x="3552660" y="4745199"/>
                    <a:pt x="3494029" y="4818479"/>
                  </a:cubicBezTo>
                  <a:lnTo>
                    <a:pt x="3133929" y="5268545"/>
                  </a:lnTo>
                  <a:cubicBezTo>
                    <a:pt x="3115374" y="5291734"/>
                    <a:pt x="3109943" y="5322791"/>
                    <a:pt x="3119526" y="5350902"/>
                  </a:cubicBezTo>
                  <a:cubicBezTo>
                    <a:pt x="3129109" y="5379012"/>
                    <a:pt x="3152379" y="5400284"/>
                    <a:pt x="3181234" y="5407312"/>
                  </a:cubicBezTo>
                  <a:close/>
                </a:path>
              </a:pathLst>
            </a:custGeom>
            <a:solidFill>
              <a:srgbClr val="8B2722"/>
            </a:solidFill>
            <a:ln cap="sq">
              <a:noFill/>
              <a:prstDash val="solid"/>
              <a:miter/>
            </a:ln>
          </p:spPr>
          <p:txBody>
            <a:bodyPr/>
            <a:lstStyle/>
            <a:p>
              <a:endParaRPr lang="en-GB"/>
            </a:p>
          </p:txBody>
        </p:sp>
        <p:sp>
          <p:nvSpPr>
            <p:cNvPr id="14" name="TextBox 14"/>
            <p:cNvSpPr txBox="1"/>
            <p:nvPr/>
          </p:nvSpPr>
          <p:spPr>
            <a:xfrm>
              <a:off x="0" y="0"/>
              <a:ext cx="6028679" cy="6813168"/>
            </a:xfrm>
            <a:prstGeom prst="rect">
              <a:avLst/>
            </a:prstGeom>
          </p:spPr>
          <p:txBody>
            <a:bodyPr lIns="50800" tIns="50800" rIns="50800" bIns="50800" rtlCol="0" anchor="ctr"/>
            <a:lstStyle/>
            <a:p>
              <a:pPr algn="ctr">
                <a:lnSpc>
                  <a:spcPts val="3362"/>
                </a:lnSpc>
              </a:pPr>
              <a:endParaRPr/>
            </a:p>
          </p:txBody>
        </p:sp>
      </p:grpSp>
      <p:grpSp>
        <p:nvGrpSpPr>
          <p:cNvPr id="15" name="Group 15"/>
          <p:cNvGrpSpPr/>
          <p:nvPr/>
        </p:nvGrpSpPr>
        <p:grpSpPr>
          <a:xfrm rot="902132">
            <a:off x="8421478" y="1530815"/>
            <a:ext cx="706858" cy="798839"/>
            <a:chOff x="0" y="0"/>
            <a:chExt cx="6028679" cy="6813168"/>
          </a:xfrm>
        </p:grpSpPr>
        <p:sp>
          <p:nvSpPr>
            <p:cNvPr id="16" name="Freeform 16"/>
            <p:cNvSpPr/>
            <p:nvPr/>
          </p:nvSpPr>
          <p:spPr>
            <a:xfrm>
              <a:off x="12191" y="3275"/>
              <a:ext cx="6016257" cy="6815071"/>
            </a:xfrm>
            <a:custGeom>
              <a:avLst/>
              <a:gdLst/>
              <a:ahLst/>
              <a:cxnLst/>
              <a:rect l="l" t="t" r="r" b="b"/>
              <a:pathLst>
                <a:path w="6016257" h="6815071">
                  <a:moveTo>
                    <a:pt x="3181234" y="5407312"/>
                  </a:moveTo>
                  <a:lnTo>
                    <a:pt x="3313746" y="5439586"/>
                  </a:lnTo>
                  <a:cubicBezTo>
                    <a:pt x="3408379" y="5462636"/>
                    <a:pt x="3545107" y="5517531"/>
                    <a:pt x="3617178" y="5561416"/>
                  </a:cubicBezTo>
                  <a:lnTo>
                    <a:pt x="3682769" y="5601353"/>
                  </a:lnTo>
                  <a:cubicBezTo>
                    <a:pt x="3716963" y="5622174"/>
                    <a:pt x="3768217" y="5665473"/>
                    <a:pt x="3789844" y="5691809"/>
                  </a:cubicBezTo>
                  <a:lnTo>
                    <a:pt x="3871132" y="5790801"/>
                  </a:lnTo>
                  <a:cubicBezTo>
                    <a:pt x="3915695" y="5845069"/>
                    <a:pt x="3957544" y="5939701"/>
                    <a:pt x="3963759" y="6000256"/>
                  </a:cubicBezTo>
                  <a:lnTo>
                    <a:pt x="3972666" y="6087027"/>
                  </a:lnTo>
                  <a:cubicBezTo>
                    <a:pt x="3977550" y="6134608"/>
                    <a:pt x="3960110" y="6210825"/>
                    <a:pt x="3934051" y="6255781"/>
                  </a:cubicBezTo>
                  <a:lnTo>
                    <a:pt x="3870357" y="6365666"/>
                  </a:lnTo>
                  <a:cubicBezTo>
                    <a:pt x="3836611" y="6423887"/>
                    <a:pt x="3749685" y="6517954"/>
                    <a:pt x="3685476" y="6565739"/>
                  </a:cubicBezTo>
                  <a:lnTo>
                    <a:pt x="3614888" y="6618271"/>
                  </a:lnTo>
                  <a:cubicBezTo>
                    <a:pt x="3577973" y="6645743"/>
                    <a:pt x="3499206" y="6687964"/>
                    <a:pt x="3449771" y="6706777"/>
                  </a:cubicBezTo>
                  <a:lnTo>
                    <a:pt x="3380428" y="6733166"/>
                  </a:lnTo>
                  <a:cubicBezTo>
                    <a:pt x="3344994" y="6746650"/>
                    <a:pt x="3272510" y="6765960"/>
                    <a:pt x="3232197" y="6772655"/>
                  </a:cubicBezTo>
                  <a:lnTo>
                    <a:pt x="3111308" y="6792730"/>
                  </a:lnTo>
                  <a:cubicBezTo>
                    <a:pt x="3050657" y="6802802"/>
                    <a:pt x="2927982" y="6815072"/>
                    <a:pt x="2865116" y="6815072"/>
                  </a:cubicBezTo>
                  <a:lnTo>
                    <a:pt x="2728909" y="6815072"/>
                  </a:lnTo>
                  <a:cubicBezTo>
                    <a:pt x="2689543" y="6815072"/>
                    <a:pt x="2650248" y="6811723"/>
                    <a:pt x="2611449" y="6805063"/>
                  </a:cubicBezTo>
                  <a:lnTo>
                    <a:pt x="2553146" y="6795054"/>
                  </a:lnTo>
                  <a:cubicBezTo>
                    <a:pt x="2495144" y="6786225"/>
                    <a:pt x="2383509" y="6759692"/>
                    <a:pt x="2331022" y="6742260"/>
                  </a:cubicBezTo>
                  <a:lnTo>
                    <a:pt x="2223447" y="6706531"/>
                  </a:lnTo>
                  <a:cubicBezTo>
                    <a:pt x="2166224" y="6687526"/>
                    <a:pt x="2078104" y="6644522"/>
                    <a:pt x="2035182" y="6614652"/>
                  </a:cubicBezTo>
                  <a:lnTo>
                    <a:pt x="1973496" y="6571727"/>
                  </a:lnTo>
                  <a:cubicBezTo>
                    <a:pt x="1940408" y="6548701"/>
                    <a:pt x="1896799" y="6503991"/>
                    <a:pt x="1879428" y="6475281"/>
                  </a:cubicBezTo>
                  <a:lnTo>
                    <a:pt x="1778296" y="6308138"/>
                  </a:lnTo>
                  <a:cubicBezTo>
                    <a:pt x="1740761" y="6246104"/>
                    <a:pt x="1707751" y="6133407"/>
                    <a:pt x="1707751" y="6067296"/>
                  </a:cubicBezTo>
                  <a:lnTo>
                    <a:pt x="1707751" y="6005170"/>
                  </a:lnTo>
                  <a:cubicBezTo>
                    <a:pt x="1707751" y="5972327"/>
                    <a:pt x="1723926" y="5915469"/>
                    <a:pt x="1742068" y="5884538"/>
                  </a:cubicBezTo>
                  <a:lnTo>
                    <a:pt x="1797789" y="5789540"/>
                  </a:lnTo>
                  <a:cubicBezTo>
                    <a:pt x="1828216" y="5737664"/>
                    <a:pt x="1904094" y="5660661"/>
                    <a:pt x="1964950" y="5619900"/>
                  </a:cubicBezTo>
                  <a:lnTo>
                    <a:pt x="2054987" y="5559595"/>
                  </a:lnTo>
                  <a:cubicBezTo>
                    <a:pt x="2104913" y="5526156"/>
                    <a:pt x="2199655" y="5484737"/>
                    <a:pt x="2267652" y="5466623"/>
                  </a:cubicBezTo>
                  <a:lnTo>
                    <a:pt x="2441452" y="5420324"/>
                  </a:lnTo>
                  <a:cubicBezTo>
                    <a:pt x="2477630" y="5410686"/>
                    <a:pt x="2506182" y="5382911"/>
                    <a:pt x="2516813" y="5347012"/>
                  </a:cubicBezTo>
                  <a:cubicBezTo>
                    <a:pt x="2527444" y="5311114"/>
                    <a:pt x="2518621" y="5272270"/>
                    <a:pt x="2493525" y="5244486"/>
                  </a:cubicBezTo>
                  <a:lnTo>
                    <a:pt x="2222991" y="4944984"/>
                  </a:lnTo>
                  <a:cubicBezTo>
                    <a:pt x="2076275" y="4782557"/>
                    <a:pt x="1970115" y="4530900"/>
                    <a:pt x="1970115" y="4345526"/>
                  </a:cubicBezTo>
                  <a:lnTo>
                    <a:pt x="1970115" y="4185774"/>
                  </a:lnTo>
                  <a:cubicBezTo>
                    <a:pt x="1970115" y="4106139"/>
                    <a:pt x="2003601" y="3948543"/>
                    <a:pt x="2036885" y="3871531"/>
                  </a:cubicBezTo>
                  <a:lnTo>
                    <a:pt x="2076379" y="3780149"/>
                  </a:lnTo>
                  <a:cubicBezTo>
                    <a:pt x="2094978" y="3737114"/>
                    <a:pt x="2150832" y="3643535"/>
                    <a:pt x="2181950" y="3603270"/>
                  </a:cubicBezTo>
                  <a:lnTo>
                    <a:pt x="2265518" y="3495142"/>
                  </a:lnTo>
                  <a:cubicBezTo>
                    <a:pt x="2305198" y="3443801"/>
                    <a:pt x="2410037" y="3336406"/>
                    <a:pt x="2465147" y="3290648"/>
                  </a:cubicBezTo>
                  <a:lnTo>
                    <a:pt x="2567449" y="3205705"/>
                  </a:lnTo>
                  <a:cubicBezTo>
                    <a:pt x="2615465" y="3165837"/>
                    <a:pt x="2736307" y="3082263"/>
                    <a:pt x="2795173" y="3048212"/>
                  </a:cubicBezTo>
                  <a:lnTo>
                    <a:pt x="3621841" y="2570027"/>
                  </a:lnTo>
                  <a:cubicBezTo>
                    <a:pt x="3726904" y="2509253"/>
                    <a:pt x="3917423" y="2369459"/>
                    <a:pt x="3996148" y="2295377"/>
                  </a:cubicBezTo>
                  <a:lnTo>
                    <a:pt x="4076314" y="2219939"/>
                  </a:lnTo>
                  <a:cubicBezTo>
                    <a:pt x="4118319" y="2180412"/>
                    <a:pt x="4173519" y="2103003"/>
                    <a:pt x="4192273" y="2057330"/>
                  </a:cubicBezTo>
                  <a:lnTo>
                    <a:pt x="4218105" y="1994414"/>
                  </a:lnTo>
                  <a:cubicBezTo>
                    <a:pt x="4230866" y="1963332"/>
                    <a:pt x="4243937" y="1898684"/>
                    <a:pt x="4243937" y="1866645"/>
                  </a:cubicBezTo>
                  <a:lnTo>
                    <a:pt x="4243937" y="1757070"/>
                  </a:lnTo>
                  <a:cubicBezTo>
                    <a:pt x="4243937" y="1702938"/>
                    <a:pt x="4221852" y="1593707"/>
                    <a:pt x="4200290" y="1541190"/>
                  </a:cubicBezTo>
                  <a:lnTo>
                    <a:pt x="4163727" y="1452138"/>
                  </a:lnTo>
                  <a:cubicBezTo>
                    <a:pt x="4145520" y="1407795"/>
                    <a:pt x="4090907" y="1323571"/>
                    <a:pt x="4054451" y="1283615"/>
                  </a:cubicBezTo>
                  <a:lnTo>
                    <a:pt x="4018013" y="1243677"/>
                  </a:lnTo>
                  <a:cubicBezTo>
                    <a:pt x="3999572" y="1223467"/>
                    <a:pt x="3955363" y="1187781"/>
                    <a:pt x="3928516" y="1171433"/>
                  </a:cubicBezTo>
                  <a:lnTo>
                    <a:pt x="3867590" y="1134336"/>
                  </a:lnTo>
                  <a:cubicBezTo>
                    <a:pt x="3837491" y="1116009"/>
                    <a:pt x="3769279" y="1083580"/>
                    <a:pt x="3732779" y="1070245"/>
                  </a:cubicBezTo>
                  <a:lnTo>
                    <a:pt x="3606139" y="1023979"/>
                  </a:lnTo>
                  <a:cubicBezTo>
                    <a:pt x="3560623" y="1007351"/>
                    <a:pt x="3464155" y="981866"/>
                    <a:pt x="3413117" y="972986"/>
                  </a:cubicBezTo>
                  <a:lnTo>
                    <a:pt x="3362102" y="964111"/>
                  </a:lnTo>
                  <a:cubicBezTo>
                    <a:pt x="3328155" y="958206"/>
                    <a:pt x="3293762" y="955236"/>
                    <a:pt x="3259306" y="955236"/>
                  </a:cubicBezTo>
                  <a:lnTo>
                    <a:pt x="2981699" y="955236"/>
                  </a:lnTo>
                  <a:cubicBezTo>
                    <a:pt x="2898321" y="955236"/>
                    <a:pt x="2735618" y="968503"/>
                    <a:pt x="2655177" y="981861"/>
                  </a:cubicBezTo>
                  <a:lnTo>
                    <a:pt x="2575010" y="995174"/>
                  </a:lnTo>
                  <a:cubicBezTo>
                    <a:pt x="2534044" y="1001977"/>
                    <a:pt x="2460387" y="1021600"/>
                    <a:pt x="2424379" y="1035302"/>
                  </a:cubicBezTo>
                  <a:lnTo>
                    <a:pt x="2343005" y="1066270"/>
                  </a:lnTo>
                  <a:cubicBezTo>
                    <a:pt x="2303345" y="1081363"/>
                    <a:pt x="2226846" y="1118417"/>
                    <a:pt x="2193776" y="1138554"/>
                  </a:cubicBezTo>
                  <a:lnTo>
                    <a:pt x="2111097" y="1188897"/>
                  </a:lnTo>
                  <a:cubicBezTo>
                    <a:pt x="2069032" y="1214510"/>
                    <a:pt x="2000915" y="1269942"/>
                    <a:pt x="1972428" y="1301742"/>
                  </a:cubicBezTo>
                  <a:lnTo>
                    <a:pt x="1912968" y="1368117"/>
                  </a:lnTo>
                  <a:cubicBezTo>
                    <a:pt x="1883729" y="1400757"/>
                    <a:pt x="1837247" y="1471622"/>
                    <a:pt x="1821515" y="1507546"/>
                  </a:cubicBezTo>
                  <a:lnTo>
                    <a:pt x="1779209" y="1604146"/>
                  </a:lnTo>
                  <a:cubicBezTo>
                    <a:pt x="1759037" y="1650204"/>
                    <a:pt x="1731543" y="1752951"/>
                    <a:pt x="1726661" y="1800526"/>
                  </a:cubicBezTo>
                  <a:lnTo>
                    <a:pt x="1717206" y="1892637"/>
                  </a:lnTo>
                  <a:cubicBezTo>
                    <a:pt x="1711753" y="1945764"/>
                    <a:pt x="1668635" y="1987130"/>
                    <a:pt x="1615327" y="1990376"/>
                  </a:cubicBezTo>
                  <a:lnTo>
                    <a:pt x="1482302" y="1998476"/>
                  </a:lnTo>
                  <a:cubicBezTo>
                    <a:pt x="1438363" y="2001151"/>
                    <a:pt x="1394267" y="1999526"/>
                    <a:pt x="1350644" y="1993623"/>
                  </a:cubicBezTo>
                  <a:lnTo>
                    <a:pt x="1285053" y="1984748"/>
                  </a:lnTo>
                  <a:cubicBezTo>
                    <a:pt x="1222758" y="1976319"/>
                    <a:pt x="1083327" y="1965897"/>
                    <a:pt x="1019533" y="1964901"/>
                  </a:cubicBezTo>
                  <a:lnTo>
                    <a:pt x="79504" y="1950225"/>
                  </a:lnTo>
                  <a:cubicBezTo>
                    <a:pt x="43701" y="1949666"/>
                    <a:pt x="13844" y="1922686"/>
                    <a:pt x="9672" y="1887122"/>
                  </a:cubicBezTo>
                  <a:lnTo>
                    <a:pt x="2385" y="1824997"/>
                  </a:lnTo>
                  <a:cubicBezTo>
                    <a:pt x="-4770" y="1764000"/>
                    <a:pt x="4931" y="1638191"/>
                    <a:pt x="21442" y="1577872"/>
                  </a:cubicBezTo>
                  <a:lnTo>
                    <a:pt x="48353" y="1479557"/>
                  </a:lnTo>
                  <a:cubicBezTo>
                    <a:pt x="60763" y="1434218"/>
                    <a:pt x="103156" y="1330290"/>
                    <a:pt x="127028" y="1286685"/>
                  </a:cubicBezTo>
                  <a:lnTo>
                    <a:pt x="188600" y="1174211"/>
                  </a:lnTo>
                  <a:cubicBezTo>
                    <a:pt x="216650" y="1122972"/>
                    <a:pt x="297581" y="1004005"/>
                    <a:pt x="337250" y="955696"/>
                  </a:cubicBezTo>
                  <a:lnTo>
                    <a:pt x="410317" y="866715"/>
                  </a:lnTo>
                  <a:cubicBezTo>
                    <a:pt x="444655" y="824900"/>
                    <a:pt x="535348" y="735548"/>
                    <a:pt x="581416" y="698147"/>
                  </a:cubicBezTo>
                  <a:lnTo>
                    <a:pt x="663583" y="631439"/>
                  </a:lnTo>
                  <a:cubicBezTo>
                    <a:pt x="701015" y="601050"/>
                    <a:pt x="798469" y="532631"/>
                    <a:pt x="842584" y="505770"/>
                  </a:cubicBezTo>
                  <a:lnTo>
                    <a:pt x="939924" y="446500"/>
                  </a:lnTo>
                  <a:cubicBezTo>
                    <a:pt x="987366" y="417613"/>
                    <a:pt x="1097107" y="364456"/>
                    <a:pt x="1154001" y="342805"/>
                  </a:cubicBezTo>
                  <a:lnTo>
                    <a:pt x="1425518" y="239477"/>
                  </a:lnTo>
                  <a:cubicBezTo>
                    <a:pt x="1463904" y="224868"/>
                    <a:pt x="1548200" y="200694"/>
                    <a:pt x="1591144" y="191977"/>
                  </a:cubicBezTo>
                  <a:lnTo>
                    <a:pt x="1656090" y="178796"/>
                  </a:lnTo>
                  <a:cubicBezTo>
                    <a:pt x="1670650" y="175841"/>
                    <a:pt x="1683747" y="167959"/>
                    <a:pt x="1693175" y="156477"/>
                  </a:cubicBezTo>
                  <a:lnTo>
                    <a:pt x="1693175" y="156477"/>
                  </a:lnTo>
                  <a:cubicBezTo>
                    <a:pt x="1702559" y="145049"/>
                    <a:pt x="1715839" y="137496"/>
                    <a:pt x="1730458" y="135270"/>
                  </a:cubicBezTo>
                  <a:lnTo>
                    <a:pt x="2151292" y="71209"/>
                  </a:lnTo>
                  <a:cubicBezTo>
                    <a:pt x="2267217" y="53563"/>
                    <a:pt x="2550990" y="22510"/>
                    <a:pt x="2669752" y="14475"/>
                  </a:cubicBezTo>
                  <a:lnTo>
                    <a:pt x="2800935" y="5600"/>
                  </a:lnTo>
                  <a:cubicBezTo>
                    <a:pt x="2861511" y="1502"/>
                    <a:pt x="3003075" y="-1217"/>
                    <a:pt x="3063957" y="548"/>
                  </a:cubicBezTo>
                  <a:lnTo>
                    <a:pt x="3304128" y="7512"/>
                  </a:lnTo>
                  <a:cubicBezTo>
                    <a:pt x="3415187" y="10731"/>
                    <a:pt x="3670785" y="30689"/>
                    <a:pt x="3779585" y="44636"/>
                  </a:cubicBezTo>
                  <a:lnTo>
                    <a:pt x="3938882" y="65056"/>
                  </a:lnTo>
                  <a:cubicBezTo>
                    <a:pt x="4014408" y="74738"/>
                    <a:pt x="4177077" y="105704"/>
                    <a:pt x="4248211" y="123941"/>
                  </a:cubicBezTo>
                  <a:lnTo>
                    <a:pt x="4450134" y="175709"/>
                  </a:lnTo>
                  <a:cubicBezTo>
                    <a:pt x="4545754" y="200224"/>
                    <a:pt x="4748029" y="266435"/>
                    <a:pt x="4834354" y="301477"/>
                  </a:cubicBezTo>
                  <a:lnTo>
                    <a:pt x="4961843" y="353229"/>
                  </a:lnTo>
                  <a:cubicBezTo>
                    <a:pt x="5024334" y="378595"/>
                    <a:pt x="5142487" y="439835"/>
                    <a:pt x="5193592" y="473347"/>
                  </a:cubicBezTo>
                  <a:lnTo>
                    <a:pt x="5338985" y="568686"/>
                  </a:lnTo>
                  <a:cubicBezTo>
                    <a:pt x="5399843" y="608592"/>
                    <a:pt x="5522316" y="705164"/>
                    <a:pt x="5570333" y="751109"/>
                  </a:cubicBezTo>
                  <a:lnTo>
                    <a:pt x="5621348" y="799922"/>
                  </a:lnTo>
                  <a:cubicBezTo>
                    <a:pt x="5645857" y="823373"/>
                    <a:pt x="5689699" y="876883"/>
                    <a:pt x="5705727" y="902910"/>
                  </a:cubicBezTo>
                  <a:lnTo>
                    <a:pt x="5831223" y="1106680"/>
                  </a:lnTo>
                  <a:cubicBezTo>
                    <a:pt x="5881023" y="1187540"/>
                    <a:pt x="5957415" y="1366840"/>
                    <a:pt x="5978455" y="1452242"/>
                  </a:cubicBezTo>
                  <a:lnTo>
                    <a:pt x="6000318" y="1540993"/>
                  </a:lnTo>
                  <a:cubicBezTo>
                    <a:pt x="6010710" y="1583181"/>
                    <a:pt x="6018851" y="1676779"/>
                    <a:pt x="6015488" y="1719395"/>
                  </a:cubicBezTo>
                  <a:lnTo>
                    <a:pt x="6002506" y="1893307"/>
                  </a:lnTo>
                  <a:cubicBezTo>
                    <a:pt x="5998104" y="1952283"/>
                    <a:pt x="5969618" y="2086773"/>
                    <a:pt x="5949302" y="2144500"/>
                  </a:cubicBezTo>
                  <a:lnTo>
                    <a:pt x="5927439" y="2206626"/>
                  </a:lnTo>
                  <a:cubicBezTo>
                    <a:pt x="5917563" y="2234691"/>
                    <a:pt x="5886334" y="2301556"/>
                    <a:pt x="5870480" y="2328586"/>
                  </a:cubicBezTo>
                  <a:lnTo>
                    <a:pt x="5815149" y="2422921"/>
                  </a:lnTo>
                  <a:cubicBezTo>
                    <a:pt x="5789475" y="2466691"/>
                    <a:pt x="5716994" y="2564190"/>
                    <a:pt x="5679924" y="2604819"/>
                  </a:cubicBezTo>
                  <a:lnTo>
                    <a:pt x="5574113" y="2720789"/>
                  </a:lnTo>
                  <a:cubicBezTo>
                    <a:pt x="5522699" y="2777139"/>
                    <a:pt x="5393614" y="2887586"/>
                    <a:pt x="5323022" y="2935626"/>
                  </a:cubicBezTo>
                  <a:lnTo>
                    <a:pt x="5147873" y="3054819"/>
                  </a:lnTo>
                  <a:cubicBezTo>
                    <a:pt x="5071670" y="3106678"/>
                    <a:pt x="4864363" y="3235737"/>
                    <a:pt x="4780903" y="3283276"/>
                  </a:cubicBezTo>
                  <a:lnTo>
                    <a:pt x="4198957" y="3614759"/>
                  </a:lnTo>
                  <a:cubicBezTo>
                    <a:pt x="4136534" y="3650316"/>
                    <a:pt x="4016016" y="3734880"/>
                    <a:pt x="3966996" y="3777519"/>
                  </a:cubicBezTo>
                  <a:lnTo>
                    <a:pt x="3915981" y="3821895"/>
                  </a:lnTo>
                  <a:cubicBezTo>
                    <a:pt x="3890244" y="3844282"/>
                    <a:pt x="3850405" y="3891603"/>
                    <a:pt x="3835578" y="3917397"/>
                  </a:cubicBezTo>
                  <a:lnTo>
                    <a:pt x="3748242" y="4069335"/>
                  </a:lnTo>
                  <a:cubicBezTo>
                    <a:pt x="3704624" y="4145217"/>
                    <a:pt x="3650756" y="4301619"/>
                    <a:pt x="3640629" y="4381777"/>
                  </a:cubicBezTo>
                  <a:lnTo>
                    <a:pt x="3621615" y="4532279"/>
                  </a:lnTo>
                  <a:cubicBezTo>
                    <a:pt x="3611348" y="4613552"/>
                    <a:pt x="3552660" y="4745199"/>
                    <a:pt x="3494029" y="4818479"/>
                  </a:cubicBezTo>
                  <a:lnTo>
                    <a:pt x="3133929" y="5268545"/>
                  </a:lnTo>
                  <a:cubicBezTo>
                    <a:pt x="3115374" y="5291734"/>
                    <a:pt x="3109943" y="5322791"/>
                    <a:pt x="3119526" y="5350902"/>
                  </a:cubicBezTo>
                  <a:cubicBezTo>
                    <a:pt x="3129109" y="5379012"/>
                    <a:pt x="3152379" y="5400284"/>
                    <a:pt x="3181234" y="5407312"/>
                  </a:cubicBezTo>
                  <a:close/>
                </a:path>
              </a:pathLst>
            </a:custGeom>
            <a:solidFill>
              <a:srgbClr val="8B2722"/>
            </a:solidFill>
            <a:ln cap="sq">
              <a:noFill/>
              <a:prstDash val="solid"/>
              <a:miter/>
            </a:ln>
          </p:spPr>
          <p:txBody>
            <a:bodyPr/>
            <a:lstStyle/>
            <a:p>
              <a:endParaRPr lang="en-GB"/>
            </a:p>
          </p:txBody>
        </p:sp>
        <p:sp>
          <p:nvSpPr>
            <p:cNvPr id="17" name="TextBox 17"/>
            <p:cNvSpPr txBox="1"/>
            <p:nvPr/>
          </p:nvSpPr>
          <p:spPr>
            <a:xfrm>
              <a:off x="0" y="0"/>
              <a:ext cx="6028679" cy="6813168"/>
            </a:xfrm>
            <a:prstGeom prst="rect">
              <a:avLst/>
            </a:prstGeom>
          </p:spPr>
          <p:txBody>
            <a:bodyPr lIns="50800" tIns="50800" rIns="50800" bIns="50800" rtlCol="0" anchor="ctr"/>
            <a:lstStyle/>
            <a:p>
              <a:pPr algn="ctr">
                <a:lnSpc>
                  <a:spcPts val="3362"/>
                </a:lnSpc>
              </a:pPr>
              <a:endParaRPr/>
            </a:p>
          </p:txBody>
        </p:sp>
      </p:grpSp>
      <p:grpSp>
        <p:nvGrpSpPr>
          <p:cNvPr id="18" name="Group 18"/>
          <p:cNvGrpSpPr/>
          <p:nvPr/>
        </p:nvGrpSpPr>
        <p:grpSpPr>
          <a:xfrm rot="1094977">
            <a:off x="8633067" y="272571"/>
            <a:ext cx="531597" cy="600772"/>
            <a:chOff x="0" y="0"/>
            <a:chExt cx="6028679" cy="6813168"/>
          </a:xfrm>
        </p:grpSpPr>
        <p:sp>
          <p:nvSpPr>
            <p:cNvPr id="19" name="Freeform 19"/>
            <p:cNvSpPr/>
            <p:nvPr/>
          </p:nvSpPr>
          <p:spPr>
            <a:xfrm>
              <a:off x="12191" y="3275"/>
              <a:ext cx="6016257" cy="6815071"/>
            </a:xfrm>
            <a:custGeom>
              <a:avLst/>
              <a:gdLst/>
              <a:ahLst/>
              <a:cxnLst/>
              <a:rect l="l" t="t" r="r" b="b"/>
              <a:pathLst>
                <a:path w="6016257" h="6815071">
                  <a:moveTo>
                    <a:pt x="3181234" y="5407312"/>
                  </a:moveTo>
                  <a:lnTo>
                    <a:pt x="3313746" y="5439586"/>
                  </a:lnTo>
                  <a:cubicBezTo>
                    <a:pt x="3408379" y="5462636"/>
                    <a:pt x="3545107" y="5517531"/>
                    <a:pt x="3617178" y="5561416"/>
                  </a:cubicBezTo>
                  <a:lnTo>
                    <a:pt x="3682769" y="5601353"/>
                  </a:lnTo>
                  <a:cubicBezTo>
                    <a:pt x="3716963" y="5622174"/>
                    <a:pt x="3768217" y="5665473"/>
                    <a:pt x="3789844" y="5691809"/>
                  </a:cubicBezTo>
                  <a:lnTo>
                    <a:pt x="3871132" y="5790801"/>
                  </a:lnTo>
                  <a:cubicBezTo>
                    <a:pt x="3915695" y="5845069"/>
                    <a:pt x="3957544" y="5939701"/>
                    <a:pt x="3963759" y="6000256"/>
                  </a:cubicBezTo>
                  <a:lnTo>
                    <a:pt x="3972666" y="6087027"/>
                  </a:lnTo>
                  <a:cubicBezTo>
                    <a:pt x="3977550" y="6134608"/>
                    <a:pt x="3960110" y="6210825"/>
                    <a:pt x="3934051" y="6255781"/>
                  </a:cubicBezTo>
                  <a:lnTo>
                    <a:pt x="3870357" y="6365666"/>
                  </a:lnTo>
                  <a:cubicBezTo>
                    <a:pt x="3836611" y="6423887"/>
                    <a:pt x="3749685" y="6517954"/>
                    <a:pt x="3685476" y="6565739"/>
                  </a:cubicBezTo>
                  <a:lnTo>
                    <a:pt x="3614888" y="6618271"/>
                  </a:lnTo>
                  <a:cubicBezTo>
                    <a:pt x="3577973" y="6645743"/>
                    <a:pt x="3499206" y="6687964"/>
                    <a:pt x="3449771" y="6706777"/>
                  </a:cubicBezTo>
                  <a:lnTo>
                    <a:pt x="3380428" y="6733166"/>
                  </a:lnTo>
                  <a:cubicBezTo>
                    <a:pt x="3344994" y="6746650"/>
                    <a:pt x="3272510" y="6765960"/>
                    <a:pt x="3232197" y="6772655"/>
                  </a:cubicBezTo>
                  <a:lnTo>
                    <a:pt x="3111308" y="6792730"/>
                  </a:lnTo>
                  <a:cubicBezTo>
                    <a:pt x="3050657" y="6802802"/>
                    <a:pt x="2927982" y="6815072"/>
                    <a:pt x="2865116" y="6815072"/>
                  </a:cubicBezTo>
                  <a:lnTo>
                    <a:pt x="2728909" y="6815072"/>
                  </a:lnTo>
                  <a:cubicBezTo>
                    <a:pt x="2689543" y="6815072"/>
                    <a:pt x="2650248" y="6811723"/>
                    <a:pt x="2611449" y="6805063"/>
                  </a:cubicBezTo>
                  <a:lnTo>
                    <a:pt x="2553146" y="6795054"/>
                  </a:lnTo>
                  <a:cubicBezTo>
                    <a:pt x="2495144" y="6786225"/>
                    <a:pt x="2383509" y="6759692"/>
                    <a:pt x="2331022" y="6742260"/>
                  </a:cubicBezTo>
                  <a:lnTo>
                    <a:pt x="2223447" y="6706531"/>
                  </a:lnTo>
                  <a:cubicBezTo>
                    <a:pt x="2166224" y="6687526"/>
                    <a:pt x="2078104" y="6644522"/>
                    <a:pt x="2035182" y="6614652"/>
                  </a:cubicBezTo>
                  <a:lnTo>
                    <a:pt x="1973496" y="6571727"/>
                  </a:lnTo>
                  <a:cubicBezTo>
                    <a:pt x="1940408" y="6548701"/>
                    <a:pt x="1896799" y="6503991"/>
                    <a:pt x="1879428" y="6475281"/>
                  </a:cubicBezTo>
                  <a:lnTo>
                    <a:pt x="1778296" y="6308138"/>
                  </a:lnTo>
                  <a:cubicBezTo>
                    <a:pt x="1740761" y="6246104"/>
                    <a:pt x="1707751" y="6133407"/>
                    <a:pt x="1707751" y="6067296"/>
                  </a:cubicBezTo>
                  <a:lnTo>
                    <a:pt x="1707751" y="6005170"/>
                  </a:lnTo>
                  <a:cubicBezTo>
                    <a:pt x="1707751" y="5972327"/>
                    <a:pt x="1723926" y="5915469"/>
                    <a:pt x="1742068" y="5884538"/>
                  </a:cubicBezTo>
                  <a:lnTo>
                    <a:pt x="1797789" y="5789540"/>
                  </a:lnTo>
                  <a:cubicBezTo>
                    <a:pt x="1828216" y="5737664"/>
                    <a:pt x="1904094" y="5660661"/>
                    <a:pt x="1964950" y="5619900"/>
                  </a:cubicBezTo>
                  <a:lnTo>
                    <a:pt x="2054987" y="5559595"/>
                  </a:lnTo>
                  <a:cubicBezTo>
                    <a:pt x="2104913" y="5526156"/>
                    <a:pt x="2199655" y="5484737"/>
                    <a:pt x="2267652" y="5466623"/>
                  </a:cubicBezTo>
                  <a:lnTo>
                    <a:pt x="2439551" y="5420830"/>
                  </a:lnTo>
                  <a:cubicBezTo>
                    <a:pt x="2476133" y="5411085"/>
                    <a:pt x="2505005" y="5382999"/>
                    <a:pt x="2515755" y="5346699"/>
                  </a:cubicBezTo>
                  <a:cubicBezTo>
                    <a:pt x="2526505" y="5310399"/>
                    <a:pt x="2517583" y="5271120"/>
                    <a:pt x="2492206" y="5243026"/>
                  </a:cubicBezTo>
                  <a:lnTo>
                    <a:pt x="2222991" y="4944984"/>
                  </a:lnTo>
                  <a:cubicBezTo>
                    <a:pt x="2076275" y="4782557"/>
                    <a:pt x="1970115" y="4530900"/>
                    <a:pt x="1970115" y="4345526"/>
                  </a:cubicBezTo>
                  <a:lnTo>
                    <a:pt x="1970115" y="4185774"/>
                  </a:lnTo>
                  <a:cubicBezTo>
                    <a:pt x="1970115" y="4106139"/>
                    <a:pt x="2003601" y="3948543"/>
                    <a:pt x="2036885" y="3871531"/>
                  </a:cubicBezTo>
                  <a:lnTo>
                    <a:pt x="2076379" y="3780149"/>
                  </a:lnTo>
                  <a:cubicBezTo>
                    <a:pt x="2094978" y="3737114"/>
                    <a:pt x="2150832" y="3643535"/>
                    <a:pt x="2181950" y="3603270"/>
                  </a:cubicBezTo>
                  <a:lnTo>
                    <a:pt x="2265518" y="3495142"/>
                  </a:lnTo>
                  <a:cubicBezTo>
                    <a:pt x="2305198" y="3443801"/>
                    <a:pt x="2410037" y="3336406"/>
                    <a:pt x="2465147" y="3290648"/>
                  </a:cubicBezTo>
                  <a:lnTo>
                    <a:pt x="2567449" y="3205705"/>
                  </a:lnTo>
                  <a:cubicBezTo>
                    <a:pt x="2615465" y="3165837"/>
                    <a:pt x="2736307" y="3082263"/>
                    <a:pt x="2795173" y="3048212"/>
                  </a:cubicBezTo>
                  <a:lnTo>
                    <a:pt x="3621841" y="2570027"/>
                  </a:lnTo>
                  <a:cubicBezTo>
                    <a:pt x="3726904" y="2509253"/>
                    <a:pt x="3917423" y="2369459"/>
                    <a:pt x="3996148" y="2295377"/>
                  </a:cubicBezTo>
                  <a:lnTo>
                    <a:pt x="4076314" y="2219939"/>
                  </a:lnTo>
                  <a:cubicBezTo>
                    <a:pt x="4118319" y="2180412"/>
                    <a:pt x="4173519" y="2103003"/>
                    <a:pt x="4192273" y="2057330"/>
                  </a:cubicBezTo>
                  <a:lnTo>
                    <a:pt x="4218105" y="1994414"/>
                  </a:lnTo>
                  <a:cubicBezTo>
                    <a:pt x="4230866" y="1963332"/>
                    <a:pt x="4243937" y="1898684"/>
                    <a:pt x="4243937" y="1866645"/>
                  </a:cubicBezTo>
                  <a:lnTo>
                    <a:pt x="4243937" y="1757070"/>
                  </a:lnTo>
                  <a:cubicBezTo>
                    <a:pt x="4243937" y="1702938"/>
                    <a:pt x="4221852" y="1593707"/>
                    <a:pt x="4200290" y="1541190"/>
                  </a:cubicBezTo>
                  <a:lnTo>
                    <a:pt x="4163727" y="1452138"/>
                  </a:lnTo>
                  <a:cubicBezTo>
                    <a:pt x="4145520" y="1407795"/>
                    <a:pt x="4090907" y="1323571"/>
                    <a:pt x="4054451" y="1283615"/>
                  </a:cubicBezTo>
                  <a:lnTo>
                    <a:pt x="4018013" y="1243677"/>
                  </a:lnTo>
                  <a:cubicBezTo>
                    <a:pt x="3999572" y="1223467"/>
                    <a:pt x="3955363" y="1187781"/>
                    <a:pt x="3928516" y="1171433"/>
                  </a:cubicBezTo>
                  <a:lnTo>
                    <a:pt x="3867590" y="1134336"/>
                  </a:lnTo>
                  <a:cubicBezTo>
                    <a:pt x="3837491" y="1116009"/>
                    <a:pt x="3769279" y="1083580"/>
                    <a:pt x="3732779" y="1070245"/>
                  </a:cubicBezTo>
                  <a:lnTo>
                    <a:pt x="3606139" y="1023979"/>
                  </a:lnTo>
                  <a:cubicBezTo>
                    <a:pt x="3560623" y="1007351"/>
                    <a:pt x="3464155" y="981866"/>
                    <a:pt x="3413117" y="972986"/>
                  </a:cubicBezTo>
                  <a:lnTo>
                    <a:pt x="3362102" y="964111"/>
                  </a:lnTo>
                  <a:cubicBezTo>
                    <a:pt x="3328155" y="958206"/>
                    <a:pt x="3293762" y="955236"/>
                    <a:pt x="3259306" y="955236"/>
                  </a:cubicBezTo>
                  <a:lnTo>
                    <a:pt x="2981699" y="955236"/>
                  </a:lnTo>
                  <a:cubicBezTo>
                    <a:pt x="2898321" y="955236"/>
                    <a:pt x="2735618" y="968503"/>
                    <a:pt x="2655177" y="981861"/>
                  </a:cubicBezTo>
                  <a:lnTo>
                    <a:pt x="2575010" y="995174"/>
                  </a:lnTo>
                  <a:cubicBezTo>
                    <a:pt x="2534044" y="1001977"/>
                    <a:pt x="2460387" y="1021600"/>
                    <a:pt x="2424379" y="1035302"/>
                  </a:cubicBezTo>
                  <a:lnTo>
                    <a:pt x="2343005" y="1066270"/>
                  </a:lnTo>
                  <a:cubicBezTo>
                    <a:pt x="2303345" y="1081363"/>
                    <a:pt x="2226846" y="1118417"/>
                    <a:pt x="2193776" y="1138554"/>
                  </a:cubicBezTo>
                  <a:lnTo>
                    <a:pt x="2111097" y="1188897"/>
                  </a:lnTo>
                  <a:cubicBezTo>
                    <a:pt x="2069032" y="1214510"/>
                    <a:pt x="2000915" y="1269942"/>
                    <a:pt x="1972428" y="1301742"/>
                  </a:cubicBezTo>
                  <a:lnTo>
                    <a:pt x="1912968" y="1368117"/>
                  </a:lnTo>
                  <a:cubicBezTo>
                    <a:pt x="1883729" y="1400757"/>
                    <a:pt x="1837247" y="1471622"/>
                    <a:pt x="1821515" y="1507546"/>
                  </a:cubicBezTo>
                  <a:lnTo>
                    <a:pt x="1779209" y="1604146"/>
                  </a:lnTo>
                  <a:cubicBezTo>
                    <a:pt x="1759037" y="1650204"/>
                    <a:pt x="1731543" y="1752951"/>
                    <a:pt x="1726661" y="1800526"/>
                  </a:cubicBezTo>
                  <a:lnTo>
                    <a:pt x="1717206" y="1892637"/>
                  </a:lnTo>
                  <a:cubicBezTo>
                    <a:pt x="1711753" y="1945764"/>
                    <a:pt x="1668635" y="1987130"/>
                    <a:pt x="1615327" y="1990376"/>
                  </a:cubicBezTo>
                  <a:lnTo>
                    <a:pt x="1482302" y="1998476"/>
                  </a:lnTo>
                  <a:cubicBezTo>
                    <a:pt x="1438363" y="2001151"/>
                    <a:pt x="1394267" y="1999526"/>
                    <a:pt x="1350644" y="1993623"/>
                  </a:cubicBezTo>
                  <a:lnTo>
                    <a:pt x="1285053" y="1984748"/>
                  </a:lnTo>
                  <a:cubicBezTo>
                    <a:pt x="1222758" y="1976319"/>
                    <a:pt x="1083327" y="1965897"/>
                    <a:pt x="1019533" y="1964901"/>
                  </a:cubicBezTo>
                  <a:lnTo>
                    <a:pt x="79504" y="1950225"/>
                  </a:lnTo>
                  <a:cubicBezTo>
                    <a:pt x="43701" y="1949666"/>
                    <a:pt x="13844" y="1922686"/>
                    <a:pt x="9672" y="1887122"/>
                  </a:cubicBezTo>
                  <a:lnTo>
                    <a:pt x="2385" y="1824997"/>
                  </a:lnTo>
                  <a:cubicBezTo>
                    <a:pt x="-4770" y="1764000"/>
                    <a:pt x="4931" y="1638191"/>
                    <a:pt x="21442" y="1577872"/>
                  </a:cubicBezTo>
                  <a:lnTo>
                    <a:pt x="48353" y="1479557"/>
                  </a:lnTo>
                  <a:cubicBezTo>
                    <a:pt x="60763" y="1434218"/>
                    <a:pt x="103156" y="1330290"/>
                    <a:pt x="127028" y="1286685"/>
                  </a:cubicBezTo>
                  <a:lnTo>
                    <a:pt x="188600" y="1174211"/>
                  </a:lnTo>
                  <a:cubicBezTo>
                    <a:pt x="216650" y="1122972"/>
                    <a:pt x="297581" y="1004005"/>
                    <a:pt x="337250" y="955696"/>
                  </a:cubicBezTo>
                  <a:lnTo>
                    <a:pt x="410317" y="866715"/>
                  </a:lnTo>
                  <a:cubicBezTo>
                    <a:pt x="444655" y="824900"/>
                    <a:pt x="535348" y="735548"/>
                    <a:pt x="581416" y="698147"/>
                  </a:cubicBezTo>
                  <a:lnTo>
                    <a:pt x="663583" y="631439"/>
                  </a:lnTo>
                  <a:cubicBezTo>
                    <a:pt x="701015" y="601050"/>
                    <a:pt x="798469" y="532631"/>
                    <a:pt x="842584" y="505770"/>
                  </a:cubicBezTo>
                  <a:lnTo>
                    <a:pt x="939924" y="446500"/>
                  </a:lnTo>
                  <a:cubicBezTo>
                    <a:pt x="987366" y="417613"/>
                    <a:pt x="1097107" y="364456"/>
                    <a:pt x="1154001" y="342805"/>
                  </a:cubicBezTo>
                  <a:lnTo>
                    <a:pt x="1425518" y="239477"/>
                  </a:lnTo>
                  <a:cubicBezTo>
                    <a:pt x="1463904" y="224868"/>
                    <a:pt x="1548200" y="200694"/>
                    <a:pt x="1591144" y="191977"/>
                  </a:cubicBezTo>
                  <a:lnTo>
                    <a:pt x="1656090" y="178796"/>
                  </a:lnTo>
                  <a:cubicBezTo>
                    <a:pt x="1670650" y="175841"/>
                    <a:pt x="1683747" y="167959"/>
                    <a:pt x="1693175" y="156477"/>
                  </a:cubicBezTo>
                  <a:lnTo>
                    <a:pt x="1693175" y="156477"/>
                  </a:lnTo>
                  <a:cubicBezTo>
                    <a:pt x="1702559" y="145049"/>
                    <a:pt x="1715839" y="137496"/>
                    <a:pt x="1730458" y="135270"/>
                  </a:cubicBezTo>
                  <a:lnTo>
                    <a:pt x="2151292" y="71209"/>
                  </a:lnTo>
                  <a:cubicBezTo>
                    <a:pt x="2267217" y="53563"/>
                    <a:pt x="2550990" y="22510"/>
                    <a:pt x="2669752" y="14475"/>
                  </a:cubicBezTo>
                  <a:lnTo>
                    <a:pt x="2800935" y="5600"/>
                  </a:lnTo>
                  <a:cubicBezTo>
                    <a:pt x="2861511" y="1502"/>
                    <a:pt x="3003075" y="-1217"/>
                    <a:pt x="3063957" y="548"/>
                  </a:cubicBezTo>
                  <a:lnTo>
                    <a:pt x="3304128" y="7512"/>
                  </a:lnTo>
                  <a:cubicBezTo>
                    <a:pt x="3415187" y="10731"/>
                    <a:pt x="3670785" y="30689"/>
                    <a:pt x="3779585" y="44636"/>
                  </a:cubicBezTo>
                  <a:lnTo>
                    <a:pt x="3938882" y="65056"/>
                  </a:lnTo>
                  <a:cubicBezTo>
                    <a:pt x="4014408" y="74738"/>
                    <a:pt x="4177077" y="105704"/>
                    <a:pt x="4248211" y="123941"/>
                  </a:cubicBezTo>
                  <a:lnTo>
                    <a:pt x="4450134" y="175709"/>
                  </a:lnTo>
                  <a:cubicBezTo>
                    <a:pt x="4545754" y="200224"/>
                    <a:pt x="4748029" y="266435"/>
                    <a:pt x="4834354" y="301477"/>
                  </a:cubicBezTo>
                  <a:lnTo>
                    <a:pt x="4961843" y="353229"/>
                  </a:lnTo>
                  <a:cubicBezTo>
                    <a:pt x="5024334" y="378595"/>
                    <a:pt x="5142487" y="439835"/>
                    <a:pt x="5193592" y="473347"/>
                  </a:cubicBezTo>
                  <a:lnTo>
                    <a:pt x="5338985" y="568686"/>
                  </a:lnTo>
                  <a:cubicBezTo>
                    <a:pt x="5399843" y="608592"/>
                    <a:pt x="5522316" y="705164"/>
                    <a:pt x="5570333" y="751109"/>
                  </a:cubicBezTo>
                  <a:lnTo>
                    <a:pt x="5621348" y="799922"/>
                  </a:lnTo>
                  <a:cubicBezTo>
                    <a:pt x="5645857" y="823373"/>
                    <a:pt x="5689699" y="876883"/>
                    <a:pt x="5705727" y="902910"/>
                  </a:cubicBezTo>
                  <a:lnTo>
                    <a:pt x="5831223" y="1106680"/>
                  </a:lnTo>
                  <a:cubicBezTo>
                    <a:pt x="5881023" y="1187540"/>
                    <a:pt x="5957415" y="1366840"/>
                    <a:pt x="5978455" y="1452242"/>
                  </a:cubicBezTo>
                  <a:lnTo>
                    <a:pt x="6000318" y="1540993"/>
                  </a:lnTo>
                  <a:cubicBezTo>
                    <a:pt x="6010710" y="1583181"/>
                    <a:pt x="6018851" y="1676779"/>
                    <a:pt x="6015488" y="1719395"/>
                  </a:cubicBezTo>
                  <a:lnTo>
                    <a:pt x="6002506" y="1893307"/>
                  </a:lnTo>
                  <a:cubicBezTo>
                    <a:pt x="5998104" y="1952283"/>
                    <a:pt x="5969618" y="2086773"/>
                    <a:pt x="5949302" y="2144500"/>
                  </a:cubicBezTo>
                  <a:lnTo>
                    <a:pt x="5927439" y="2206626"/>
                  </a:lnTo>
                  <a:cubicBezTo>
                    <a:pt x="5917563" y="2234691"/>
                    <a:pt x="5886334" y="2301556"/>
                    <a:pt x="5870480" y="2328586"/>
                  </a:cubicBezTo>
                  <a:lnTo>
                    <a:pt x="5815149" y="2422921"/>
                  </a:lnTo>
                  <a:cubicBezTo>
                    <a:pt x="5789475" y="2466691"/>
                    <a:pt x="5716994" y="2564190"/>
                    <a:pt x="5679924" y="2604819"/>
                  </a:cubicBezTo>
                  <a:lnTo>
                    <a:pt x="5574113" y="2720789"/>
                  </a:lnTo>
                  <a:cubicBezTo>
                    <a:pt x="5522699" y="2777139"/>
                    <a:pt x="5393614" y="2887586"/>
                    <a:pt x="5323022" y="2935626"/>
                  </a:cubicBezTo>
                  <a:lnTo>
                    <a:pt x="5147873" y="3054819"/>
                  </a:lnTo>
                  <a:cubicBezTo>
                    <a:pt x="5071670" y="3106678"/>
                    <a:pt x="4864363" y="3235737"/>
                    <a:pt x="4780903" y="3283276"/>
                  </a:cubicBezTo>
                  <a:lnTo>
                    <a:pt x="4198957" y="3614759"/>
                  </a:lnTo>
                  <a:cubicBezTo>
                    <a:pt x="4136534" y="3650316"/>
                    <a:pt x="4016016" y="3734880"/>
                    <a:pt x="3966996" y="3777519"/>
                  </a:cubicBezTo>
                  <a:lnTo>
                    <a:pt x="3915981" y="3821895"/>
                  </a:lnTo>
                  <a:cubicBezTo>
                    <a:pt x="3890244" y="3844282"/>
                    <a:pt x="3850405" y="3891603"/>
                    <a:pt x="3835578" y="3917397"/>
                  </a:cubicBezTo>
                  <a:lnTo>
                    <a:pt x="3748242" y="4069335"/>
                  </a:lnTo>
                  <a:cubicBezTo>
                    <a:pt x="3704624" y="4145217"/>
                    <a:pt x="3650756" y="4301619"/>
                    <a:pt x="3640629" y="4381777"/>
                  </a:cubicBezTo>
                  <a:lnTo>
                    <a:pt x="3621615" y="4532279"/>
                  </a:lnTo>
                  <a:cubicBezTo>
                    <a:pt x="3611348" y="4613552"/>
                    <a:pt x="3552660" y="4745199"/>
                    <a:pt x="3494029" y="4818479"/>
                  </a:cubicBezTo>
                  <a:lnTo>
                    <a:pt x="3133929" y="5268545"/>
                  </a:lnTo>
                  <a:cubicBezTo>
                    <a:pt x="3115374" y="5291734"/>
                    <a:pt x="3109943" y="5322791"/>
                    <a:pt x="3119526" y="5350902"/>
                  </a:cubicBezTo>
                  <a:cubicBezTo>
                    <a:pt x="3129109" y="5379012"/>
                    <a:pt x="3152379" y="5400284"/>
                    <a:pt x="3181234" y="5407312"/>
                  </a:cubicBezTo>
                  <a:close/>
                </a:path>
              </a:pathLst>
            </a:custGeom>
            <a:solidFill>
              <a:srgbClr val="8B2722"/>
            </a:solidFill>
            <a:ln cap="sq">
              <a:noFill/>
              <a:prstDash val="solid"/>
              <a:miter/>
            </a:ln>
          </p:spPr>
          <p:txBody>
            <a:bodyPr/>
            <a:lstStyle/>
            <a:p>
              <a:endParaRPr lang="en-GB"/>
            </a:p>
          </p:txBody>
        </p:sp>
        <p:sp>
          <p:nvSpPr>
            <p:cNvPr id="20" name="TextBox 20"/>
            <p:cNvSpPr txBox="1"/>
            <p:nvPr/>
          </p:nvSpPr>
          <p:spPr>
            <a:xfrm>
              <a:off x="0" y="0"/>
              <a:ext cx="6028679" cy="6813168"/>
            </a:xfrm>
            <a:prstGeom prst="rect">
              <a:avLst/>
            </a:prstGeom>
          </p:spPr>
          <p:txBody>
            <a:bodyPr lIns="50800" tIns="50800" rIns="50800" bIns="50800" rtlCol="0" anchor="ctr"/>
            <a:lstStyle/>
            <a:p>
              <a:pPr algn="ctr">
                <a:lnSpc>
                  <a:spcPts val="3362"/>
                </a:lnSpc>
              </a:pPr>
              <a:endParaRPr/>
            </a:p>
          </p:txBody>
        </p:sp>
      </p:grpSp>
      <p:grpSp>
        <p:nvGrpSpPr>
          <p:cNvPr id="21" name="Group 21"/>
          <p:cNvGrpSpPr/>
          <p:nvPr/>
        </p:nvGrpSpPr>
        <p:grpSpPr>
          <a:xfrm rot="902132">
            <a:off x="3386101" y="1349247"/>
            <a:ext cx="706858" cy="798839"/>
            <a:chOff x="0" y="0"/>
            <a:chExt cx="6028679" cy="6813168"/>
          </a:xfrm>
        </p:grpSpPr>
        <p:sp>
          <p:nvSpPr>
            <p:cNvPr id="22" name="Freeform 22"/>
            <p:cNvSpPr/>
            <p:nvPr/>
          </p:nvSpPr>
          <p:spPr>
            <a:xfrm>
              <a:off x="12191" y="3275"/>
              <a:ext cx="6016257" cy="6815071"/>
            </a:xfrm>
            <a:custGeom>
              <a:avLst/>
              <a:gdLst/>
              <a:ahLst/>
              <a:cxnLst/>
              <a:rect l="l" t="t" r="r" b="b"/>
              <a:pathLst>
                <a:path w="6016257" h="6815071">
                  <a:moveTo>
                    <a:pt x="3181234" y="5407312"/>
                  </a:moveTo>
                  <a:lnTo>
                    <a:pt x="3313746" y="5439586"/>
                  </a:lnTo>
                  <a:cubicBezTo>
                    <a:pt x="3408379" y="5462636"/>
                    <a:pt x="3545107" y="5517531"/>
                    <a:pt x="3617178" y="5561416"/>
                  </a:cubicBezTo>
                  <a:lnTo>
                    <a:pt x="3682769" y="5601353"/>
                  </a:lnTo>
                  <a:cubicBezTo>
                    <a:pt x="3716963" y="5622174"/>
                    <a:pt x="3768217" y="5665473"/>
                    <a:pt x="3789844" y="5691809"/>
                  </a:cubicBezTo>
                  <a:lnTo>
                    <a:pt x="3871132" y="5790801"/>
                  </a:lnTo>
                  <a:cubicBezTo>
                    <a:pt x="3915695" y="5845069"/>
                    <a:pt x="3957544" y="5939701"/>
                    <a:pt x="3963759" y="6000256"/>
                  </a:cubicBezTo>
                  <a:lnTo>
                    <a:pt x="3972666" y="6087027"/>
                  </a:lnTo>
                  <a:cubicBezTo>
                    <a:pt x="3977550" y="6134608"/>
                    <a:pt x="3960110" y="6210825"/>
                    <a:pt x="3934051" y="6255781"/>
                  </a:cubicBezTo>
                  <a:lnTo>
                    <a:pt x="3870357" y="6365666"/>
                  </a:lnTo>
                  <a:cubicBezTo>
                    <a:pt x="3836611" y="6423887"/>
                    <a:pt x="3749685" y="6517954"/>
                    <a:pt x="3685476" y="6565739"/>
                  </a:cubicBezTo>
                  <a:lnTo>
                    <a:pt x="3614888" y="6618271"/>
                  </a:lnTo>
                  <a:cubicBezTo>
                    <a:pt x="3577973" y="6645743"/>
                    <a:pt x="3499206" y="6687964"/>
                    <a:pt x="3449771" y="6706777"/>
                  </a:cubicBezTo>
                  <a:lnTo>
                    <a:pt x="3380428" y="6733166"/>
                  </a:lnTo>
                  <a:cubicBezTo>
                    <a:pt x="3344994" y="6746650"/>
                    <a:pt x="3272510" y="6765960"/>
                    <a:pt x="3232197" y="6772655"/>
                  </a:cubicBezTo>
                  <a:lnTo>
                    <a:pt x="3111308" y="6792730"/>
                  </a:lnTo>
                  <a:cubicBezTo>
                    <a:pt x="3050657" y="6802802"/>
                    <a:pt x="2927982" y="6815072"/>
                    <a:pt x="2865116" y="6815072"/>
                  </a:cubicBezTo>
                  <a:lnTo>
                    <a:pt x="2728909" y="6815072"/>
                  </a:lnTo>
                  <a:cubicBezTo>
                    <a:pt x="2689543" y="6815072"/>
                    <a:pt x="2650248" y="6811723"/>
                    <a:pt x="2611449" y="6805063"/>
                  </a:cubicBezTo>
                  <a:lnTo>
                    <a:pt x="2553146" y="6795054"/>
                  </a:lnTo>
                  <a:cubicBezTo>
                    <a:pt x="2495144" y="6786225"/>
                    <a:pt x="2383509" y="6759692"/>
                    <a:pt x="2331022" y="6742260"/>
                  </a:cubicBezTo>
                  <a:lnTo>
                    <a:pt x="2223447" y="6706531"/>
                  </a:lnTo>
                  <a:cubicBezTo>
                    <a:pt x="2166224" y="6687526"/>
                    <a:pt x="2078104" y="6644522"/>
                    <a:pt x="2035182" y="6614652"/>
                  </a:cubicBezTo>
                  <a:lnTo>
                    <a:pt x="1973496" y="6571727"/>
                  </a:lnTo>
                  <a:cubicBezTo>
                    <a:pt x="1940408" y="6548701"/>
                    <a:pt x="1896799" y="6503991"/>
                    <a:pt x="1879428" y="6475281"/>
                  </a:cubicBezTo>
                  <a:lnTo>
                    <a:pt x="1778296" y="6308138"/>
                  </a:lnTo>
                  <a:cubicBezTo>
                    <a:pt x="1740761" y="6246104"/>
                    <a:pt x="1707751" y="6133407"/>
                    <a:pt x="1707751" y="6067296"/>
                  </a:cubicBezTo>
                  <a:lnTo>
                    <a:pt x="1707751" y="6005170"/>
                  </a:lnTo>
                  <a:cubicBezTo>
                    <a:pt x="1707751" y="5972327"/>
                    <a:pt x="1723926" y="5915469"/>
                    <a:pt x="1742068" y="5884538"/>
                  </a:cubicBezTo>
                  <a:lnTo>
                    <a:pt x="1797789" y="5789540"/>
                  </a:lnTo>
                  <a:cubicBezTo>
                    <a:pt x="1828216" y="5737664"/>
                    <a:pt x="1904094" y="5660661"/>
                    <a:pt x="1964950" y="5619900"/>
                  </a:cubicBezTo>
                  <a:lnTo>
                    <a:pt x="2054987" y="5559595"/>
                  </a:lnTo>
                  <a:cubicBezTo>
                    <a:pt x="2104913" y="5526156"/>
                    <a:pt x="2199655" y="5484737"/>
                    <a:pt x="2267652" y="5466623"/>
                  </a:cubicBezTo>
                  <a:lnTo>
                    <a:pt x="2441452" y="5420324"/>
                  </a:lnTo>
                  <a:cubicBezTo>
                    <a:pt x="2477630" y="5410686"/>
                    <a:pt x="2506182" y="5382911"/>
                    <a:pt x="2516813" y="5347012"/>
                  </a:cubicBezTo>
                  <a:cubicBezTo>
                    <a:pt x="2527444" y="5311114"/>
                    <a:pt x="2518621" y="5272270"/>
                    <a:pt x="2493525" y="5244486"/>
                  </a:cubicBezTo>
                  <a:lnTo>
                    <a:pt x="2222991" y="4944984"/>
                  </a:lnTo>
                  <a:cubicBezTo>
                    <a:pt x="2076275" y="4782557"/>
                    <a:pt x="1970115" y="4530900"/>
                    <a:pt x="1970115" y="4345526"/>
                  </a:cubicBezTo>
                  <a:lnTo>
                    <a:pt x="1970115" y="4185774"/>
                  </a:lnTo>
                  <a:cubicBezTo>
                    <a:pt x="1970115" y="4106139"/>
                    <a:pt x="2003601" y="3948543"/>
                    <a:pt x="2036885" y="3871531"/>
                  </a:cubicBezTo>
                  <a:lnTo>
                    <a:pt x="2076379" y="3780149"/>
                  </a:lnTo>
                  <a:cubicBezTo>
                    <a:pt x="2094978" y="3737114"/>
                    <a:pt x="2150832" y="3643535"/>
                    <a:pt x="2181950" y="3603270"/>
                  </a:cubicBezTo>
                  <a:lnTo>
                    <a:pt x="2265518" y="3495142"/>
                  </a:lnTo>
                  <a:cubicBezTo>
                    <a:pt x="2305198" y="3443801"/>
                    <a:pt x="2410037" y="3336406"/>
                    <a:pt x="2465147" y="3290648"/>
                  </a:cubicBezTo>
                  <a:lnTo>
                    <a:pt x="2567449" y="3205705"/>
                  </a:lnTo>
                  <a:cubicBezTo>
                    <a:pt x="2615465" y="3165837"/>
                    <a:pt x="2736307" y="3082263"/>
                    <a:pt x="2795173" y="3048212"/>
                  </a:cubicBezTo>
                  <a:lnTo>
                    <a:pt x="3621841" y="2570027"/>
                  </a:lnTo>
                  <a:cubicBezTo>
                    <a:pt x="3726904" y="2509253"/>
                    <a:pt x="3917423" y="2369459"/>
                    <a:pt x="3996148" y="2295377"/>
                  </a:cubicBezTo>
                  <a:lnTo>
                    <a:pt x="4076314" y="2219939"/>
                  </a:lnTo>
                  <a:cubicBezTo>
                    <a:pt x="4118319" y="2180412"/>
                    <a:pt x="4173519" y="2103003"/>
                    <a:pt x="4192273" y="2057330"/>
                  </a:cubicBezTo>
                  <a:lnTo>
                    <a:pt x="4218105" y="1994414"/>
                  </a:lnTo>
                  <a:cubicBezTo>
                    <a:pt x="4230866" y="1963332"/>
                    <a:pt x="4243937" y="1898684"/>
                    <a:pt x="4243937" y="1866645"/>
                  </a:cubicBezTo>
                  <a:lnTo>
                    <a:pt x="4243937" y="1757070"/>
                  </a:lnTo>
                  <a:cubicBezTo>
                    <a:pt x="4243937" y="1702938"/>
                    <a:pt x="4221852" y="1593707"/>
                    <a:pt x="4200290" y="1541190"/>
                  </a:cubicBezTo>
                  <a:lnTo>
                    <a:pt x="4163727" y="1452138"/>
                  </a:lnTo>
                  <a:cubicBezTo>
                    <a:pt x="4145520" y="1407795"/>
                    <a:pt x="4090907" y="1323571"/>
                    <a:pt x="4054451" y="1283615"/>
                  </a:cubicBezTo>
                  <a:lnTo>
                    <a:pt x="4018013" y="1243677"/>
                  </a:lnTo>
                  <a:cubicBezTo>
                    <a:pt x="3999572" y="1223467"/>
                    <a:pt x="3955363" y="1187781"/>
                    <a:pt x="3928516" y="1171433"/>
                  </a:cubicBezTo>
                  <a:lnTo>
                    <a:pt x="3867590" y="1134336"/>
                  </a:lnTo>
                  <a:cubicBezTo>
                    <a:pt x="3837491" y="1116009"/>
                    <a:pt x="3769279" y="1083580"/>
                    <a:pt x="3732779" y="1070245"/>
                  </a:cubicBezTo>
                  <a:lnTo>
                    <a:pt x="3606139" y="1023979"/>
                  </a:lnTo>
                  <a:cubicBezTo>
                    <a:pt x="3560623" y="1007351"/>
                    <a:pt x="3464155" y="981866"/>
                    <a:pt x="3413117" y="972986"/>
                  </a:cubicBezTo>
                  <a:lnTo>
                    <a:pt x="3362102" y="964111"/>
                  </a:lnTo>
                  <a:cubicBezTo>
                    <a:pt x="3328155" y="958206"/>
                    <a:pt x="3293762" y="955236"/>
                    <a:pt x="3259306" y="955236"/>
                  </a:cubicBezTo>
                  <a:lnTo>
                    <a:pt x="2981699" y="955236"/>
                  </a:lnTo>
                  <a:cubicBezTo>
                    <a:pt x="2898321" y="955236"/>
                    <a:pt x="2735618" y="968503"/>
                    <a:pt x="2655177" y="981861"/>
                  </a:cubicBezTo>
                  <a:lnTo>
                    <a:pt x="2575010" y="995174"/>
                  </a:lnTo>
                  <a:cubicBezTo>
                    <a:pt x="2534044" y="1001977"/>
                    <a:pt x="2460387" y="1021600"/>
                    <a:pt x="2424379" y="1035302"/>
                  </a:cubicBezTo>
                  <a:lnTo>
                    <a:pt x="2343005" y="1066270"/>
                  </a:lnTo>
                  <a:cubicBezTo>
                    <a:pt x="2303345" y="1081363"/>
                    <a:pt x="2226846" y="1118417"/>
                    <a:pt x="2193776" y="1138554"/>
                  </a:cubicBezTo>
                  <a:lnTo>
                    <a:pt x="2111097" y="1188897"/>
                  </a:lnTo>
                  <a:cubicBezTo>
                    <a:pt x="2069032" y="1214510"/>
                    <a:pt x="2000915" y="1269942"/>
                    <a:pt x="1972428" y="1301742"/>
                  </a:cubicBezTo>
                  <a:lnTo>
                    <a:pt x="1912968" y="1368117"/>
                  </a:lnTo>
                  <a:cubicBezTo>
                    <a:pt x="1883729" y="1400757"/>
                    <a:pt x="1837247" y="1471622"/>
                    <a:pt x="1821515" y="1507546"/>
                  </a:cubicBezTo>
                  <a:lnTo>
                    <a:pt x="1779209" y="1604146"/>
                  </a:lnTo>
                  <a:cubicBezTo>
                    <a:pt x="1759037" y="1650204"/>
                    <a:pt x="1731543" y="1752951"/>
                    <a:pt x="1726661" y="1800526"/>
                  </a:cubicBezTo>
                  <a:lnTo>
                    <a:pt x="1717206" y="1892637"/>
                  </a:lnTo>
                  <a:cubicBezTo>
                    <a:pt x="1711753" y="1945764"/>
                    <a:pt x="1668635" y="1987130"/>
                    <a:pt x="1615327" y="1990376"/>
                  </a:cubicBezTo>
                  <a:lnTo>
                    <a:pt x="1482302" y="1998476"/>
                  </a:lnTo>
                  <a:cubicBezTo>
                    <a:pt x="1438363" y="2001151"/>
                    <a:pt x="1394267" y="1999526"/>
                    <a:pt x="1350644" y="1993623"/>
                  </a:cubicBezTo>
                  <a:lnTo>
                    <a:pt x="1285053" y="1984748"/>
                  </a:lnTo>
                  <a:cubicBezTo>
                    <a:pt x="1222758" y="1976319"/>
                    <a:pt x="1083327" y="1965897"/>
                    <a:pt x="1019533" y="1964901"/>
                  </a:cubicBezTo>
                  <a:lnTo>
                    <a:pt x="79504" y="1950225"/>
                  </a:lnTo>
                  <a:cubicBezTo>
                    <a:pt x="43701" y="1949666"/>
                    <a:pt x="13844" y="1922686"/>
                    <a:pt x="9672" y="1887122"/>
                  </a:cubicBezTo>
                  <a:lnTo>
                    <a:pt x="2385" y="1824997"/>
                  </a:lnTo>
                  <a:cubicBezTo>
                    <a:pt x="-4770" y="1764000"/>
                    <a:pt x="4931" y="1638191"/>
                    <a:pt x="21442" y="1577872"/>
                  </a:cubicBezTo>
                  <a:lnTo>
                    <a:pt x="48353" y="1479557"/>
                  </a:lnTo>
                  <a:cubicBezTo>
                    <a:pt x="60763" y="1434218"/>
                    <a:pt x="103156" y="1330290"/>
                    <a:pt x="127028" y="1286685"/>
                  </a:cubicBezTo>
                  <a:lnTo>
                    <a:pt x="188600" y="1174211"/>
                  </a:lnTo>
                  <a:cubicBezTo>
                    <a:pt x="216650" y="1122972"/>
                    <a:pt x="297581" y="1004005"/>
                    <a:pt x="337250" y="955696"/>
                  </a:cubicBezTo>
                  <a:lnTo>
                    <a:pt x="410317" y="866715"/>
                  </a:lnTo>
                  <a:cubicBezTo>
                    <a:pt x="444655" y="824900"/>
                    <a:pt x="535348" y="735548"/>
                    <a:pt x="581416" y="698147"/>
                  </a:cubicBezTo>
                  <a:lnTo>
                    <a:pt x="663583" y="631439"/>
                  </a:lnTo>
                  <a:cubicBezTo>
                    <a:pt x="701015" y="601050"/>
                    <a:pt x="798469" y="532631"/>
                    <a:pt x="842584" y="505770"/>
                  </a:cubicBezTo>
                  <a:lnTo>
                    <a:pt x="939924" y="446500"/>
                  </a:lnTo>
                  <a:cubicBezTo>
                    <a:pt x="987366" y="417613"/>
                    <a:pt x="1097107" y="364456"/>
                    <a:pt x="1154001" y="342805"/>
                  </a:cubicBezTo>
                  <a:lnTo>
                    <a:pt x="1425518" y="239477"/>
                  </a:lnTo>
                  <a:cubicBezTo>
                    <a:pt x="1463904" y="224868"/>
                    <a:pt x="1548200" y="200694"/>
                    <a:pt x="1591144" y="191977"/>
                  </a:cubicBezTo>
                  <a:lnTo>
                    <a:pt x="1656090" y="178796"/>
                  </a:lnTo>
                  <a:cubicBezTo>
                    <a:pt x="1670650" y="175841"/>
                    <a:pt x="1683747" y="167959"/>
                    <a:pt x="1693175" y="156477"/>
                  </a:cubicBezTo>
                  <a:lnTo>
                    <a:pt x="1693175" y="156477"/>
                  </a:lnTo>
                  <a:cubicBezTo>
                    <a:pt x="1702559" y="145049"/>
                    <a:pt x="1715839" y="137496"/>
                    <a:pt x="1730458" y="135270"/>
                  </a:cubicBezTo>
                  <a:lnTo>
                    <a:pt x="2151292" y="71209"/>
                  </a:lnTo>
                  <a:cubicBezTo>
                    <a:pt x="2267217" y="53563"/>
                    <a:pt x="2550990" y="22510"/>
                    <a:pt x="2669752" y="14475"/>
                  </a:cubicBezTo>
                  <a:lnTo>
                    <a:pt x="2800935" y="5600"/>
                  </a:lnTo>
                  <a:cubicBezTo>
                    <a:pt x="2861511" y="1502"/>
                    <a:pt x="3003075" y="-1217"/>
                    <a:pt x="3063957" y="548"/>
                  </a:cubicBezTo>
                  <a:lnTo>
                    <a:pt x="3304128" y="7512"/>
                  </a:lnTo>
                  <a:cubicBezTo>
                    <a:pt x="3415187" y="10731"/>
                    <a:pt x="3670785" y="30689"/>
                    <a:pt x="3779585" y="44636"/>
                  </a:cubicBezTo>
                  <a:lnTo>
                    <a:pt x="3938882" y="65056"/>
                  </a:lnTo>
                  <a:cubicBezTo>
                    <a:pt x="4014408" y="74738"/>
                    <a:pt x="4177077" y="105704"/>
                    <a:pt x="4248211" y="123941"/>
                  </a:cubicBezTo>
                  <a:lnTo>
                    <a:pt x="4450134" y="175709"/>
                  </a:lnTo>
                  <a:cubicBezTo>
                    <a:pt x="4545754" y="200224"/>
                    <a:pt x="4748029" y="266435"/>
                    <a:pt x="4834354" y="301477"/>
                  </a:cubicBezTo>
                  <a:lnTo>
                    <a:pt x="4961843" y="353229"/>
                  </a:lnTo>
                  <a:cubicBezTo>
                    <a:pt x="5024334" y="378595"/>
                    <a:pt x="5142487" y="439835"/>
                    <a:pt x="5193592" y="473347"/>
                  </a:cubicBezTo>
                  <a:lnTo>
                    <a:pt x="5338985" y="568686"/>
                  </a:lnTo>
                  <a:cubicBezTo>
                    <a:pt x="5399843" y="608592"/>
                    <a:pt x="5522316" y="705164"/>
                    <a:pt x="5570333" y="751109"/>
                  </a:cubicBezTo>
                  <a:lnTo>
                    <a:pt x="5621348" y="799922"/>
                  </a:lnTo>
                  <a:cubicBezTo>
                    <a:pt x="5645857" y="823373"/>
                    <a:pt x="5689699" y="876883"/>
                    <a:pt x="5705727" y="902910"/>
                  </a:cubicBezTo>
                  <a:lnTo>
                    <a:pt x="5831223" y="1106680"/>
                  </a:lnTo>
                  <a:cubicBezTo>
                    <a:pt x="5881023" y="1187540"/>
                    <a:pt x="5957415" y="1366840"/>
                    <a:pt x="5978455" y="1452242"/>
                  </a:cubicBezTo>
                  <a:lnTo>
                    <a:pt x="6000318" y="1540993"/>
                  </a:lnTo>
                  <a:cubicBezTo>
                    <a:pt x="6010710" y="1583181"/>
                    <a:pt x="6018851" y="1676779"/>
                    <a:pt x="6015488" y="1719395"/>
                  </a:cubicBezTo>
                  <a:lnTo>
                    <a:pt x="6002506" y="1893307"/>
                  </a:lnTo>
                  <a:cubicBezTo>
                    <a:pt x="5998104" y="1952283"/>
                    <a:pt x="5969618" y="2086773"/>
                    <a:pt x="5949302" y="2144500"/>
                  </a:cubicBezTo>
                  <a:lnTo>
                    <a:pt x="5927439" y="2206626"/>
                  </a:lnTo>
                  <a:cubicBezTo>
                    <a:pt x="5917563" y="2234691"/>
                    <a:pt x="5886334" y="2301556"/>
                    <a:pt x="5870480" y="2328586"/>
                  </a:cubicBezTo>
                  <a:lnTo>
                    <a:pt x="5815149" y="2422921"/>
                  </a:lnTo>
                  <a:cubicBezTo>
                    <a:pt x="5789475" y="2466691"/>
                    <a:pt x="5716994" y="2564190"/>
                    <a:pt x="5679924" y="2604819"/>
                  </a:cubicBezTo>
                  <a:lnTo>
                    <a:pt x="5574113" y="2720789"/>
                  </a:lnTo>
                  <a:cubicBezTo>
                    <a:pt x="5522699" y="2777139"/>
                    <a:pt x="5393614" y="2887586"/>
                    <a:pt x="5323022" y="2935626"/>
                  </a:cubicBezTo>
                  <a:lnTo>
                    <a:pt x="5147873" y="3054819"/>
                  </a:lnTo>
                  <a:cubicBezTo>
                    <a:pt x="5071670" y="3106678"/>
                    <a:pt x="4864363" y="3235737"/>
                    <a:pt x="4780903" y="3283276"/>
                  </a:cubicBezTo>
                  <a:lnTo>
                    <a:pt x="4198957" y="3614759"/>
                  </a:lnTo>
                  <a:cubicBezTo>
                    <a:pt x="4136534" y="3650316"/>
                    <a:pt x="4016016" y="3734880"/>
                    <a:pt x="3966996" y="3777519"/>
                  </a:cubicBezTo>
                  <a:lnTo>
                    <a:pt x="3915981" y="3821895"/>
                  </a:lnTo>
                  <a:cubicBezTo>
                    <a:pt x="3890244" y="3844282"/>
                    <a:pt x="3850405" y="3891603"/>
                    <a:pt x="3835578" y="3917397"/>
                  </a:cubicBezTo>
                  <a:lnTo>
                    <a:pt x="3748242" y="4069335"/>
                  </a:lnTo>
                  <a:cubicBezTo>
                    <a:pt x="3704624" y="4145217"/>
                    <a:pt x="3650756" y="4301619"/>
                    <a:pt x="3640629" y="4381777"/>
                  </a:cubicBezTo>
                  <a:lnTo>
                    <a:pt x="3621615" y="4532279"/>
                  </a:lnTo>
                  <a:cubicBezTo>
                    <a:pt x="3611348" y="4613552"/>
                    <a:pt x="3552660" y="4745199"/>
                    <a:pt x="3494029" y="4818479"/>
                  </a:cubicBezTo>
                  <a:lnTo>
                    <a:pt x="3133929" y="5268545"/>
                  </a:lnTo>
                  <a:cubicBezTo>
                    <a:pt x="3115374" y="5291734"/>
                    <a:pt x="3109943" y="5322791"/>
                    <a:pt x="3119526" y="5350902"/>
                  </a:cubicBezTo>
                  <a:cubicBezTo>
                    <a:pt x="3129109" y="5379012"/>
                    <a:pt x="3152379" y="5400284"/>
                    <a:pt x="3181234" y="5407312"/>
                  </a:cubicBezTo>
                  <a:close/>
                </a:path>
              </a:pathLst>
            </a:custGeom>
            <a:solidFill>
              <a:srgbClr val="8B2722"/>
            </a:solidFill>
            <a:ln cap="sq">
              <a:noFill/>
              <a:prstDash val="solid"/>
              <a:miter/>
            </a:ln>
          </p:spPr>
          <p:txBody>
            <a:bodyPr/>
            <a:lstStyle/>
            <a:p>
              <a:endParaRPr lang="en-GB"/>
            </a:p>
          </p:txBody>
        </p:sp>
        <p:sp>
          <p:nvSpPr>
            <p:cNvPr id="23" name="TextBox 23"/>
            <p:cNvSpPr txBox="1"/>
            <p:nvPr/>
          </p:nvSpPr>
          <p:spPr>
            <a:xfrm>
              <a:off x="0" y="0"/>
              <a:ext cx="6028679" cy="6813168"/>
            </a:xfrm>
            <a:prstGeom prst="rect">
              <a:avLst/>
            </a:prstGeom>
          </p:spPr>
          <p:txBody>
            <a:bodyPr lIns="50800" tIns="50800" rIns="50800" bIns="50800" rtlCol="0" anchor="ctr"/>
            <a:lstStyle/>
            <a:p>
              <a:pPr algn="ctr">
                <a:lnSpc>
                  <a:spcPts val="3362"/>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2318</Words>
  <Application>Microsoft Office PowerPoint</Application>
  <PresentationFormat>Custom</PresentationFormat>
  <Paragraphs>274</Paragraphs>
  <Slides>36</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3" baseType="lpstr">
      <vt:lpstr>Arial</vt:lpstr>
      <vt:lpstr>Poppins Bold</vt:lpstr>
      <vt:lpstr>Poppins</vt:lpstr>
      <vt:lpstr>Roboto Bold</vt:lpstr>
      <vt:lpstr>Calibri</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Needfinding_QE_Template.pptx</dc:title>
  <cp:lastModifiedBy>hana shaheen</cp:lastModifiedBy>
  <cp:revision>2</cp:revision>
  <dcterms:created xsi:type="dcterms:W3CDTF">2006-08-16T00:00:00Z</dcterms:created>
  <dcterms:modified xsi:type="dcterms:W3CDTF">2025-12-11T01:51:00Z</dcterms:modified>
  <dc:identifier>DAG5OWoScfw</dc:identifier>
</cp:coreProperties>
</file>